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60" r:id="rId4"/>
    <p:sldId id="261" r:id="rId5"/>
    <p:sldId id="262" r:id="rId6"/>
    <p:sldId id="263" r:id="rId7"/>
    <p:sldId id="264" r:id="rId8"/>
    <p:sldId id="265" r:id="rId9"/>
    <p:sldId id="266" r:id="rId10"/>
    <p:sldId id="267" r:id="rId11"/>
    <p:sldId id="268" r:id="rId12"/>
    <p:sldId id="269" r:id="rId13"/>
    <p:sldId id="271" r:id="rId14"/>
    <p:sldId id="275" r:id="rId15"/>
    <p:sldId id="272" r:id="rId16"/>
    <p:sldId id="274" r:id="rId17"/>
  </p:sldIdLst>
  <p:sldSz cx="18288000" cy="10287000"/>
  <p:notesSz cx="6858000" cy="9144000"/>
  <p:embeddedFontLst>
    <p:embeddedFont>
      <p:font typeface="Open Sans" panose="020B0606030504020204" pitchFamily="34" charset="0"/>
      <p:regular r:id="rId18"/>
      <p:bold r:id="rId19"/>
      <p:italic r:id="rId20"/>
      <p:boldItalic r:id="rId21"/>
    </p:embeddedFont>
    <p:embeddedFont>
      <p:font typeface="Open Sans Bold" pitchFamily="2" charset="0"/>
      <p:regular r:id="rId22"/>
      <p:bold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D7D42A-4F7F-4E3B-4CF3-B3FACABC0A3D}" v="30" dt="2026-10-06T15:40:51.200"/>
    <p1510:client id="{DFCCB11A-B17A-5754-4AE5-DF0126BC6DC3}" v="70" dt="2026-10-05T20:40:31.2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38"/>
  </p:normalViewPr>
  <p:slideViewPr>
    <p:cSldViewPr snapToGrid="0">
      <p:cViewPr varScale="1">
        <p:scale>
          <a:sx n="75" d="100"/>
          <a:sy n="75" d="100"/>
        </p:scale>
        <p:origin x="712"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77328" y="-2750965"/>
            <a:ext cx="19472563" cy="16651586"/>
          </a:xfrm>
          <a:custGeom>
            <a:avLst/>
            <a:gdLst/>
            <a:ahLst/>
            <a:cxnLst/>
            <a:rect l="l" t="t" r="r" b="b"/>
            <a:pathLst>
              <a:path w="19472563" h="16651586">
                <a:moveTo>
                  <a:pt x="0" y="0"/>
                </a:moveTo>
                <a:lnTo>
                  <a:pt x="19472563" y="0"/>
                </a:lnTo>
                <a:lnTo>
                  <a:pt x="19472563" y="16651586"/>
                </a:lnTo>
                <a:lnTo>
                  <a:pt x="0" y="16651586"/>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514350" y="-1315057"/>
            <a:ext cx="3683942" cy="12110665"/>
            <a:chOff x="0" y="0"/>
            <a:chExt cx="970256" cy="3189640"/>
          </a:xfrm>
        </p:grpSpPr>
        <p:sp>
          <p:nvSpPr>
            <p:cNvPr id="4" name="Freeform 4"/>
            <p:cNvSpPr/>
            <p:nvPr/>
          </p:nvSpPr>
          <p:spPr>
            <a:xfrm>
              <a:off x="0" y="0"/>
              <a:ext cx="970256" cy="3189640"/>
            </a:xfrm>
            <a:custGeom>
              <a:avLst/>
              <a:gdLst/>
              <a:ahLst/>
              <a:cxnLst/>
              <a:rect l="l" t="t" r="r" b="b"/>
              <a:pathLst>
                <a:path w="970256" h="3189640">
                  <a:moveTo>
                    <a:pt x="0" y="0"/>
                  </a:moveTo>
                  <a:lnTo>
                    <a:pt x="970256" y="0"/>
                  </a:lnTo>
                  <a:lnTo>
                    <a:pt x="970256" y="3189640"/>
                  </a:lnTo>
                  <a:lnTo>
                    <a:pt x="0" y="3189640"/>
                  </a:lnTo>
                  <a:close/>
                </a:path>
              </a:pathLst>
            </a:custGeom>
            <a:solidFill>
              <a:srgbClr val="FFFFFF"/>
            </a:solidFill>
          </p:spPr>
          <p:txBody>
            <a:bodyPr/>
            <a:lstStyle/>
            <a:p>
              <a:endParaRPr lang="en-US"/>
            </a:p>
          </p:txBody>
        </p:sp>
        <p:sp>
          <p:nvSpPr>
            <p:cNvPr id="5" name="TextBox 5"/>
            <p:cNvSpPr txBox="1"/>
            <p:nvPr/>
          </p:nvSpPr>
          <p:spPr>
            <a:xfrm>
              <a:off x="0" y="-38100"/>
              <a:ext cx="970256" cy="322774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grpSp>
        <p:nvGrpSpPr>
          <p:cNvPr id="5" name="Group 5"/>
          <p:cNvGrpSpPr/>
          <p:nvPr/>
        </p:nvGrpSpPr>
        <p:grpSpPr>
          <a:xfrm>
            <a:off x="657701" y="1398681"/>
            <a:ext cx="5198941" cy="7798412"/>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65161" r="-60402"/>
              </a:stretch>
            </a:blipFill>
          </p:spPr>
          <p:txBody>
            <a:bodyPr/>
            <a:lstStyle/>
            <a:p>
              <a:endParaRPr lang="en-US"/>
            </a:p>
          </p:txBody>
        </p:sp>
      </p:grpSp>
      <p:sp>
        <p:nvSpPr>
          <p:cNvPr id="7" name="AutoShape 7"/>
          <p:cNvSpPr/>
          <p:nvPr/>
        </p:nvSpPr>
        <p:spPr>
          <a:xfrm>
            <a:off x="10840504" y="2941731"/>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8" name="TextBox 8"/>
          <p:cNvSpPr txBox="1"/>
          <p:nvPr/>
        </p:nvSpPr>
        <p:spPr>
          <a:xfrm>
            <a:off x="6061452" y="490631"/>
            <a:ext cx="11927876" cy="2141220"/>
          </a:xfrm>
          <a:prstGeom prst="rect">
            <a:avLst/>
          </a:prstGeom>
        </p:spPr>
        <p:txBody>
          <a:bodyPr lIns="0" tIns="0" rIns="0" bIns="0" rtlCol="0" anchor="t">
            <a:spAutoFit/>
          </a:bodyPr>
          <a:lstStyle/>
          <a:p>
            <a:pPr algn="ctr">
              <a:lnSpc>
                <a:spcPts val="5610"/>
              </a:lnSpc>
            </a:pPr>
            <a:r>
              <a:rPr lang="en-US" sz="5100" b="1">
                <a:solidFill>
                  <a:srgbClr val="FFFFFF"/>
                </a:solidFill>
                <a:latin typeface="Open Sans Bold"/>
                <a:ea typeface="Open Sans Bold"/>
                <a:cs typeface="Open Sans Bold"/>
                <a:sym typeface="Open Sans Bold"/>
              </a:rPr>
              <a:t>Origin for the Ailani Myers </a:t>
            </a:r>
          </a:p>
          <a:p>
            <a:pPr algn="ctr">
              <a:lnSpc>
                <a:spcPts val="5610"/>
              </a:lnSpc>
            </a:pPr>
            <a:r>
              <a:rPr lang="en-US" sz="5100" b="1">
                <a:solidFill>
                  <a:srgbClr val="FFFFFF"/>
                </a:solidFill>
                <a:latin typeface="Open Sans Bold"/>
                <a:ea typeface="Open Sans Bold"/>
                <a:cs typeface="Open Sans Bold"/>
                <a:sym typeface="Open Sans Bold"/>
              </a:rPr>
              <a:t>AIM to Cure Kids With Cancer Act </a:t>
            </a:r>
          </a:p>
          <a:p>
            <a:pPr algn="ctr">
              <a:lnSpc>
                <a:spcPts val="5610"/>
              </a:lnSpc>
            </a:pPr>
            <a:r>
              <a:rPr lang="en-US" sz="5100" b="1">
                <a:solidFill>
                  <a:srgbClr val="FFFFFF"/>
                </a:solidFill>
                <a:latin typeface="Open Sans Bold"/>
                <a:ea typeface="Open Sans Bold"/>
                <a:cs typeface="Open Sans Bold"/>
                <a:sym typeface="Open Sans Bold"/>
              </a:rPr>
              <a:t>is Executive Order 14355</a:t>
            </a:r>
          </a:p>
        </p:txBody>
      </p:sp>
      <p:sp>
        <p:nvSpPr>
          <p:cNvPr id="9" name="TextBox 9"/>
          <p:cNvSpPr txBox="1"/>
          <p:nvPr/>
        </p:nvSpPr>
        <p:spPr>
          <a:xfrm>
            <a:off x="1038225" y="8035195"/>
            <a:ext cx="129332" cy="381210"/>
          </a:xfrm>
          <a:prstGeom prst="rect">
            <a:avLst/>
          </a:prstGeom>
        </p:spPr>
        <p:txBody>
          <a:bodyPr lIns="0" tIns="0" rIns="0" bIns="0" rtlCol="0" anchor="t">
            <a:spAutoFit/>
          </a:bodyPr>
          <a:lstStyle/>
          <a:p>
            <a:pPr algn="just">
              <a:lnSpc>
                <a:spcPts val="3138"/>
              </a:lnSpc>
              <a:spcBef>
                <a:spcPct val="0"/>
              </a:spcBef>
            </a:pPr>
            <a:r>
              <a:rPr lang="en-US" sz="2241" b="1">
                <a:solidFill>
                  <a:srgbClr val="FFFFFF"/>
                </a:solidFill>
                <a:latin typeface="Open Sans Bold"/>
                <a:ea typeface="Open Sans Bold"/>
                <a:cs typeface="Open Sans Bold"/>
                <a:sym typeface="Open Sans Bold"/>
              </a:rPr>
              <a:t>r</a:t>
            </a:r>
          </a:p>
        </p:txBody>
      </p:sp>
      <p:sp>
        <p:nvSpPr>
          <p:cNvPr id="10" name="TextBox 10"/>
          <p:cNvSpPr txBox="1"/>
          <p:nvPr/>
        </p:nvSpPr>
        <p:spPr>
          <a:xfrm>
            <a:off x="6625720" y="3242086"/>
            <a:ext cx="11219997" cy="5253073"/>
          </a:xfrm>
          <a:prstGeom prst="rect">
            <a:avLst/>
          </a:prstGeom>
        </p:spPr>
        <p:txBody>
          <a:bodyPr lIns="0" tIns="0" rIns="0" bIns="0" rtlCol="0" anchor="t">
            <a:spAutoFit/>
          </a:bodyPr>
          <a:lstStyle/>
          <a:p>
            <a:pPr algn="l">
              <a:lnSpc>
                <a:spcPts val="3478"/>
              </a:lnSpc>
            </a:pPr>
            <a:r>
              <a:rPr lang="en-US" sz="2805" b="1">
                <a:solidFill>
                  <a:srgbClr val="FFFFFF"/>
                </a:solidFill>
                <a:latin typeface="Open Sans Bold"/>
                <a:ea typeface="Open Sans Bold"/>
                <a:cs typeface="Open Sans Bold"/>
                <a:sym typeface="Open Sans Bold"/>
              </a:rPr>
              <a:t>E.O. 14355: </a:t>
            </a:r>
            <a:r>
              <a:rPr lang="en-US" sz="2805">
                <a:solidFill>
                  <a:srgbClr val="FFFFFF"/>
                </a:solidFill>
                <a:latin typeface="Open Sans"/>
                <a:ea typeface="Open Sans"/>
                <a:cs typeface="Open Sans"/>
                <a:sym typeface="Open Sans"/>
              </a:rPr>
              <a:t>President Trump issued "Unlocking Cures for Pediatric Cancer with Artificial Intelligence" (Sept. 2025)</a:t>
            </a:r>
          </a:p>
          <a:p>
            <a:pPr algn="l">
              <a:lnSpc>
                <a:spcPts val="3478"/>
              </a:lnSpc>
            </a:pPr>
            <a:endParaRPr lang="en-US" sz="2805">
              <a:solidFill>
                <a:srgbClr val="FFFFFF"/>
              </a:solidFill>
              <a:latin typeface="Open Sans"/>
              <a:ea typeface="Open Sans"/>
              <a:cs typeface="Open Sans"/>
              <a:sym typeface="Open Sans"/>
            </a:endParaRPr>
          </a:p>
          <a:p>
            <a:pPr algn="l">
              <a:lnSpc>
                <a:spcPts val="3478"/>
              </a:lnSpc>
            </a:pPr>
            <a:r>
              <a:rPr lang="en-US" sz="2805" b="1">
                <a:solidFill>
                  <a:srgbClr val="FFFFFF"/>
                </a:solidFill>
                <a:latin typeface="Open Sans Bold"/>
                <a:ea typeface="Open Sans Bold"/>
                <a:cs typeface="Open Sans Bold"/>
                <a:sym typeface="Open Sans Bold"/>
              </a:rPr>
              <a:t>Directed:</a:t>
            </a:r>
            <a:r>
              <a:rPr lang="en-US" sz="2805">
                <a:solidFill>
                  <a:srgbClr val="FFFFFF"/>
                </a:solidFill>
                <a:latin typeface="Open Sans"/>
                <a:ea typeface="Open Sans"/>
                <a:cs typeface="Open Sans"/>
                <a:sym typeface="Open Sans"/>
              </a:rPr>
              <a:t> Federal agencies to use AI to speed up diagnostics, research and treatment breakthroughs, building on the data infrastructure of the Childhood Cancer Data Initiative. Prioritizes better clinical trial design, integrated multimodal data, predictive modeling and secure data-sharing standards.</a:t>
            </a:r>
          </a:p>
          <a:p>
            <a:pPr algn="l">
              <a:lnSpc>
                <a:spcPts val="3478"/>
              </a:lnSpc>
            </a:pPr>
            <a:endParaRPr lang="en-US" sz="2805">
              <a:solidFill>
                <a:srgbClr val="FFFFFF"/>
              </a:solidFill>
              <a:latin typeface="Open Sans"/>
              <a:ea typeface="Open Sans"/>
              <a:cs typeface="Open Sans"/>
              <a:sym typeface="Open Sans"/>
            </a:endParaRPr>
          </a:p>
          <a:p>
            <a:pPr algn="l">
              <a:lnSpc>
                <a:spcPts val="3478"/>
              </a:lnSpc>
            </a:pPr>
            <a:r>
              <a:rPr lang="en-US" sz="2805" b="1">
                <a:solidFill>
                  <a:srgbClr val="FFFFFF"/>
                </a:solidFill>
                <a:latin typeface="Open Sans Bold"/>
                <a:ea typeface="Open Sans Bold"/>
                <a:cs typeface="Open Sans Bold"/>
                <a:sym typeface="Open Sans Bold"/>
              </a:rPr>
              <a:t>Funding: </a:t>
            </a:r>
            <a:r>
              <a:rPr lang="en-US" sz="2805">
                <a:solidFill>
                  <a:srgbClr val="FFFFFF"/>
                </a:solidFill>
                <a:latin typeface="Open Sans"/>
                <a:ea typeface="Open Sans"/>
                <a:cs typeface="Open Sans"/>
                <a:sym typeface="Open Sans"/>
              </a:rPr>
              <a:t>The administration raised the CCDI budget from </a:t>
            </a:r>
          </a:p>
          <a:p>
            <a:pPr algn="l">
              <a:lnSpc>
                <a:spcPts val="3478"/>
              </a:lnSpc>
            </a:pPr>
            <a:r>
              <a:rPr lang="en-US" sz="2805">
                <a:solidFill>
                  <a:srgbClr val="FFFFFF"/>
                </a:solidFill>
                <a:latin typeface="Open Sans"/>
                <a:ea typeface="Open Sans"/>
                <a:cs typeface="Open Sans"/>
                <a:sym typeface="Open Sans"/>
              </a:rPr>
              <a:t>$50 million to $100 million.</a:t>
            </a:r>
          </a:p>
          <a:p>
            <a:pPr algn="l">
              <a:lnSpc>
                <a:spcPts val="3478"/>
              </a:lnSpc>
            </a:pPr>
            <a:endParaRPr lang="en-US" sz="2805">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686452" y="0"/>
            <a:ext cx="14876255" cy="10287003"/>
            <a:chOff x="82220" y="375860"/>
            <a:chExt cx="5426898" cy="3752726"/>
          </a:xfrm>
        </p:grpSpPr>
        <p:sp>
          <p:nvSpPr>
            <p:cNvPr id="4" name="Freeform 4"/>
            <p:cNvSpPr/>
            <p:nvPr/>
          </p:nvSpPr>
          <p:spPr>
            <a:xfrm>
              <a:off x="82220" y="37586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sp>
        <p:nvSpPr>
          <p:cNvPr id="5" name="AutoShape 5"/>
          <p:cNvSpPr/>
          <p:nvPr/>
        </p:nvSpPr>
        <p:spPr>
          <a:xfrm>
            <a:off x="10714310" y="4528273"/>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6" name="TextBox 6"/>
          <p:cNvSpPr txBox="1"/>
          <p:nvPr/>
        </p:nvSpPr>
        <p:spPr>
          <a:xfrm>
            <a:off x="1038225" y="7558945"/>
            <a:ext cx="2019300" cy="1162260"/>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Elliot</a:t>
            </a:r>
          </a:p>
          <a:p>
            <a:pPr algn="just">
              <a:lnSpc>
                <a:spcPts val="3138"/>
              </a:lnSpc>
            </a:pPr>
            <a:r>
              <a:rPr lang="en-US" sz="2241" b="1">
                <a:solidFill>
                  <a:srgbClr val="FFFFFF"/>
                </a:solidFill>
                <a:latin typeface="Open Sans Bold"/>
                <a:ea typeface="Open Sans Bold"/>
                <a:cs typeface="Open Sans Bold"/>
                <a:sym typeface="Open Sans Bold"/>
              </a:rPr>
              <a:t>Bone Cancer</a:t>
            </a:r>
          </a:p>
          <a:p>
            <a:pPr algn="just">
              <a:lnSpc>
                <a:spcPts val="3138"/>
              </a:lnSpc>
              <a:spcBef>
                <a:spcPct val="0"/>
              </a:spcBef>
            </a:pPr>
            <a:r>
              <a:rPr lang="en-US" sz="2241" b="1">
                <a:solidFill>
                  <a:srgbClr val="FFFFFF"/>
                </a:solidFill>
                <a:latin typeface="Open Sans Bold"/>
                <a:ea typeface="Open Sans Bold"/>
                <a:cs typeface="Open Sans Bold"/>
                <a:sym typeface="Open Sans Bold"/>
              </a:rPr>
              <a:t>2010-2018</a:t>
            </a:r>
          </a:p>
        </p:txBody>
      </p:sp>
      <p:grpSp>
        <p:nvGrpSpPr>
          <p:cNvPr id="7" name="Group 7"/>
          <p:cNvGrpSpPr/>
          <p:nvPr/>
        </p:nvGrpSpPr>
        <p:grpSpPr>
          <a:xfrm>
            <a:off x="803845" y="1459888"/>
            <a:ext cx="5198941" cy="7798412"/>
            <a:chOff x="0" y="0"/>
            <a:chExt cx="6350000" cy="9525000"/>
          </a:xfrm>
        </p:grpSpPr>
        <p:sp>
          <p:nvSpPr>
            <p:cNvPr id="8" name="Freeform 8"/>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46486" t="-35475" r="-124464"/>
              </a:stretch>
            </a:blipFill>
          </p:spPr>
          <p:txBody>
            <a:bodyPr/>
            <a:lstStyle/>
            <a:p>
              <a:endParaRPr lang="en-US"/>
            </a:p>
          </p:txBody>
        </p:sp>
      </p:grpSp>
      <p:sp>
        <p:nvSpPr>
          <p:cNvPr id="9" name="TextBox 9"/>
          <p:cNvSpPr txBox="1"/>
          <p:nvPr/>
        </p:nvSpPr>
        <p:spPr>
          <a:xfrm>
            <a:off x="6034984" y="1325474"/>
            <a:ext cx="12248952" cy="3286760"/>
          </a:xfrm>
          <a:prstGeom prst="rect">
            <a:avLst/>
          </a:prstGeom>
        </p:spPr>
        <p:txBody>
          <a:bodyPr lIns="0" tIns="0" rIns="0" bIns="0" rtlCol="0" anchor="t">
            <a:spAutoFit/>
          </a:bodyPr>
          <a:lstStyle/>
          <a:p>
            <a:pPr algn="ctr">
              <a:lnSpc>
                <a:spcPts val="7149"/>
              </a:lnSpc>
            </a:pPr>
            <a:r>
              <a:rPr lang="en-US" sz="6499" b="1">
                <a:solidFill>
                  <a:srgbClr val="FFFFFF"/>
                </a:solidFill>
                <a:latin typeface="Open Sans Bold"/>
                <a:ea typeface="Open Sans Bold"/>
                <a:cs typeface="Open Sans Bold"/>
                <a:sym typeface="Open Sans Bold"/>
              </a:rPr>
              <a:t>Overview of the</a:t>
            </a:r>
          </a:p>
          <a:p>
            <a:pPr algn="ctr">
              <a:lnSpc>
                <a:spcPts val="7149"/>
              </a:lnSpc>
            </a:pPr>
            <a:r>
              <a:rPr lang="en-US" sz="6499" b="1">
                <a:solidFill>
                  <a:srgbClr val="FFFFFF"/>
                </a:solidFill>
                <a:latin typeface="Open Sans Bold"/>
                <a:ea typeface="Open Sans Bold"/>
                <a:cs typeface="Open Sans Bold"/>
                <a:sym typeface="Open Sans Bold"/>
              </a:rPr>
              <a:t>Ailani Myers AIM to</a:t>
            </a:r>
          </a:p>
          <a:p>
            <a:pPr algn="ctr">
              <a:lnSpc>
                <a:spcPts val="7149"/>
              </a:lnSpc>
            </a:pPr>
            <a:r>
              <a:rPr lang="en-US" sz="6499" b="1">
                <a:solidFill>
                  <a:srgbClr val="FFFFFF"/>
                </a:solidFill>
                <a:latin typeface="Open Sans Bold"/>
                <a:ea typeface="Open Sans Bold"/>
                <a:cs typeface="Open Sans Bold"/>
                <a:sym typeface="Open Sans Bold"/>
              </a:rPr>
              <a:t>Cure Kids With Cancer Act </a:t>
            </a:r>
          </a:p>
          <a:p>
            <a:pPr algn="l">
              <a:lnSpc>
                <a:spcPts val="4510"/>
              </a:lnSpc>
            </a:pPr>
            <a:endParaRPr lang="en-US" sz="6499" b="1">
              <a:solidFill>
                <a:srgbClr val="FFFFFF"/>
              </a:solidFill>
              <a:latin typeface="Open Sans Bold"/>
              <a:ea typeface="Open Sans Bold"/>
              <a:cs typeface="Open Sans Bold"/>
              <a:sym typeface="Open Sans Bold"/>
            </a:endParaRPr>
          </a:p>
        </p:txBody>
      </p:sp>
      <p:sp>
        <p:nvSpPr>
          <p:cNvPr id="10" name="TextBox 10"/>
          <p:cNvSpPr txBox="1"/>
          <p:nvPr/>
        </p:nvSpPr>
        <p:spPr>
          <a:xfrm>
            <a:off x="1038225" y="7939945"/>
            <a:ext cx="3524994" cy="155278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Ailani</a:t>
            </a:r>
          </a:p>
          <a:p>
            <a:pPr algn="just">
              <a:lnSpc>
                <a:spcPts val="3138"/>
              </a:lnSpc>
            </a:pPr>
            <a:r>
              <a:rPr lang="en-US" sz="2241" b="1">
                <a:solidFill>
                  <a:srgbClr val="FFFFFF"/>
                </a:solidFill>
                <a:latin typeface="Open Sans Bold"/>
                <a:ea typeface="Open Sans Bold"/>
                <a:cs typeface="Open Sans Bold"/>
                <a:sym typeface="Open Sans Bold"/>
              </a:rPr>
              <a:t>Eight-Time Blood Cancer </a:t>
            </a:r>
          </a:p>
          <a:p>
            <a:pPr algn="just">
              <a:lnSpc>
                <a:spcPts val="3138"/>
              </a:lnSpc>
            </a:pPr>
            <a:r>
              <a:rPr lang="en-US" sz="2241" b="1">
                <a:solidFill>
                  <a:srgbClr val="FFFFFF"/>
                </a:solidFill>
                <a:latin typeface="Open Sans Bold"/>
                <a:ea typeface="Open Sans Bold"/>
                <a:cs typeface="Open Sans Bold"/>
                <a:sym typeface="Open Sans Bold"/>
              </a:rPr>
              <a:t>Fighter and Survivor</a:t>
            </a:r>
          </a:p>
          <a:p>
            <a:pPr algn="just">
              <a:lnSpc>
                <a:spcPts val="3138"/>
              </a:lnSpc>
              <a:spcBef>
                <a:spcPct val="0"/>
              </a:spcBef>
            </a:pPr>
            <a:endParaRPr lang="en-US" sz="2241" b="1">
              <a:solidFill>
                <a:srgbClr val="FFFFFF"/>
              </a:solidFill>
              <a:latin typeface="Open Sans Bold"/>
              <a:ea typeface="Open Sans Bold"/>
              <a:cs typeface="Open Sans Bold"/>
              <a:sym typeface="Open Sans Bold"/>
            </a:endParaRPr>
          </a:p>
        </p:txBody>
      </p:sp>
      <p:sp>
        <p:nvSpPr>
          <p:cNvPr id="11" name="TextBox 11"/>
          <p:cNvSpPr txBox="1"/>
          <p:nvPr/>
        </p:nvSpPr>
        <p:spPr>
          <a:xfrm>
            <a:off x="6226807" y="5115442"/>
            <a:ext cx="12054929" cy="4144917"/>
          </a:xfrm>
          <a:prstGeom prst="rect">
            <a:avLst/>
          </a:prstGeom>
        </p:spPr>
        <p:txBody>
          <a:bodyPr wrap="square" lIns="0" tIns="0" rIns="0" bIns="0" rtlCol="0" anchor="t">
            <a:spAutoFit/>
          </a:bodyPr>
          <a:lstStyle/>
          <a:p>
            <a:pPr algn="ctr">
              <a:lnSpc>
                <a:spcPts val="5090"/>
              </a:lnSpc>
            </a:pPr>
            <a:r>
              <a:rPr lang="en-US" sz="4100">
                <a:solidFill>
                  <a:srgbClr val="FFFFFF"/>
                </a:solidFill>
                <a:latin typeface="Open Sans"/>
                <a:ea typeface="Open Sans"/>
                <a:cs typeface="Open Sans"/>
              </a:rPr>
              <a:t>The Ailani Myers AIM to Cure Kids With Cancer Act, </a:t>
            </a:r>
            <a:r>
              <a:rPr lang="en-US" sz="4100" b="1">
                <a:solidFill>
                  <a:srgbClr val="FFFFFF"/>
                </a:solidFill>
                <a:latin typeface="Open Sans Bold"/>
                <a:ea typeface="Open Sans Bold"/>
                <a:cs typeface="Open Sans Bold"/>
              </a:rPr>
              <a:t>H.R. 10370, </a:t>
            </a:r>
            <a:endParaRPr lang="en-US" sz="4100">
              <a:solidFill>
                <a:srgbClr val="000000"/>
              </a:solidFill>
              <a:latin typeface="Open Sans Bold"/>
              <a:ea typeface="Open Sans Bold"/>
              <a:cs typeface="Open Sans Bold"/>
            </a:endParaRPr>
          </a:p>
          <a:p>
            <a:pPr algn="ctr">
              <a:lnSpc>
                <a:spcPts val="5090"/>
              </a:lnSpc>
            </a:pPr>
            <a:r>
              <a:rPr lang="en-US" sz="4100">
                <a:solidFill>
                  <a:srgbClr val="FFFFFF"/>
                </a:solidFill>
                <a:latin typeface="Open Sans"/>
                <a:ea typeface="Open Sans"/>
                <a:cs typeface="Open Sans"/>
              </a:rPr>
              <a:t>closely mirrors </a:t>
            </a:r>
            <a:r>
              <a:rPr lang="en-US" sz="4100" b="1">
                <a:solidFill>
                  <a:srgbClr val="FFFFFF"/>
                </a:solidFill>
                <a:latin typeface="Open Sans Bold"/>
                <a:ea typeface="Open Sans Bold"/>
                <a:cs typeface="Open Sans Bold"/>
              </a:rPr>
              <a:t>E.O. 14355,</a:t>
            </a:r>
            <a:r>
              <a:rPr lang="en-US" sz="4100">
                <a:solidFill>
                  <a:srgbClr val="FFFFFF"/>
                </a:solidFill>
                <a:latin typeface="Open Sans"/>
                <a:ea typeface="Open Sans"/>
                <a:cs typeface="Open Sans"/>
              </a:rPr>
              <a:t> turning it into law.</a:t>
            </a:r>
            <a:endParaRPr lang="en-US" sz="4100">
              <a:solidFill>
                <a:srgbClr val="000000"/>
              </a:solidFill>
              <a:latin typeface="Open Sans"/>
              <a:ea typeface="Open Sans"/>
              <a:cs typeface="Open Sans"/>
            </a:endParaRPr>
          </a:p>
          <a:p>
            <a:pPr algn="ctr">
              <a:lnSpc>
                <a:spcPts val="5831"/>
              </a:lnSpc>
            </a:pPr>
            <a:endParaRPr lang="en-US" sz="4150" b="1">
              <a:solidFill>
                <a:srgbClr val="FFFFFF"/>
              </a:solidFill>
              <a:latin typeface="Open Sans Bold"/>
              <a:ea typeface="Open Sans Bold"/>
              <a:cs typeface="Open Sans Bold"/>
            </a:endParaRPr>
          </a:p>
          <a:p>
            <a:pPr algn="ctr">
              <a:lnSpc>
                <a:spcPts val="5831"/>
              </a:lnSpc>
            </a:pPr>
            <a:r>
              <a:rPr lang="en-US" sz="4150" b="1">
                <a:solidFill>
                  <a:srgbClr val="FFFFFF"/>
                </a:solidFill>
                <a:latin typeface="Open Sans Bold"/>
                <a:ea typeface="Open Sans Bold"/>
                <a:cs typeface="Open Sans Bold"/>
                <a:sym typeface="Open Sans Bold"/>
              </a:rPr>
              <a:t>Requires Connecting What We Know </a:t>
            </a:r>
            <a:endParaRPr lang="en-US">
              <a:solidFill>
                <a:srgbClr val="000000"/>
              </a:solidFill>
              <a:latin typeface="Calibri"/>
              <a:ea typeface="Calibri"/>
              <a:cs typeface="Calibri"/>
            </a:endParaRPr>
          </a:p>
          <a:p>
            <a:pPr algn="ctr">
              <a:lnSpc>
                <a:spcPts val="5831"/>
              </a:lnSpc>
            </a:pPr>
            <a:r>
              <a:rPr lang="en-US" sz="4150" b="1">
                <a:solidFill>
                  <a:srgbClr val="FFFFFF"/>
                </a:solidFill>
                <a:latin typeface="Open Sans Bold"/>
                <a:ea typeface="Open Sans Bold"/>
                <a:cs typeface="Open Sans Bold"/>
                <a:sym typeface="Open Sans Bold"/>
              </a:rPr>
              <a:t>and Putting It Into Action Faster</a:t>
            </a:r>
            <a:endParaRPr lang="en-US" sz="4150" b="1">
              <a:solidFill>
                <a:srgbClr val="FFFFFF"/>
              </a:solidFill>
              <a:latin typeface="Open Sans Bold"/>
              <a:ea typeface="Open Sans Bold"/>
              <a:cs typeface="Open Sans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grpSp>
        <p:nvGrpSpPr>
          <p:cNvPr id="5" name="Group 5"/>
          <p:cNvGrpSpPr/>
          <p:nvPr/>
        </p:nvGrpSpPr>
        <p:grpSpPr>
          <a:xfrm>
            <a:off x="657701" y="1398681"/>
            <a:ext cx="5198941" cy="7798412"/>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15" r="-15"/>
              </a:stretch>
            </a:blipFill>
          </p:spPr>
          <p:txBody>
            <a:bodyPr/>
            <a:lstStyle/>
            <a:p>
              <a:endParaRPr lang="en-US"/>
            </a:p>
          </p:txBody>
        </p:sp>
      </p:grpSp>
      <p:sp>
        <p:nvSpPr>
          <p:cNvPr id="7" name="TextBox 7"/>
          <p:cNvSpPr txBox="1"/>
          <p:nvPr/>
        </p:nvSpPr>
        <p:spPr>
          <a:xfrm>
            <a:off x="6031621" y="1178741"/>
            <a:ext cx="11803884" cy="2957830"/>
          </a:xfrm>
          <a:prstGeom prst="rect">
            <a:avLst/>
          </a:prstGeom>
        </p:spPr>
        <p:txBody>
          <a:bodyPr lIns="0" tIns="0" rIns="0" bIns="0" rtlCol="0" anchor="t">
            <a:spAutoFit/>
          </a:bodyPr>
          <a:lstStyle/>
          <a:p>
            <a:pPr algn="ctr">
              <a:lnSpc>
                <a:spcPts val="6270"/>
              </a:lnSpc>
            </a:pPr>
            <a:r>
              <a:rPr lang="en-US" sz="5700" b="1">
                <a:solidFill>
                  <a:srgbClr val="FFFFFF"/>
                </a:solidFill>
                <a:latin typeface="Open Sans Bold"/>
                <a:ea typeface="Open Sans Bold"/>
                <a:cs typeface="Open Sans Bold"/>
                <a:sym typeface="Open Sans Bold"/>
              </a:rPr>
              <a:t> 1. Requires Every President to Designate a </a:t>
            </a:r>
          </a:p>
          <a:p>
            <a:pPr algn="ctr">
              <a:lnSpc>
                <a:spcPts val="6270"/>
              </a:lnSpc>
            </a:pPr>
            <a:r>
              <a:rPr lang="en-US" sz="5700" b="1">
                <a:solidFill>
                  <a:srgbClr val="FFFFFF"/>
                </a:solidFill>
                <a:latin typeface="Open Sans Bold"/>
                <a:ea typeface="Open Sans Bold"/>
                <a:cs typeface="Open Sans Bold"/>
                <a:sym typeface="Open Sans Bold"/>
              </a:rPr>
              <a:t>Coordinator of AI Innovation</a:t>
            </a:r>
          </a:p>
          <a:p>
            <a:pPr algn="ctr">
              <a:lnSpc>
                <a:spcPts val="4510"/>
              </a:lnSpc>
            </a:pPr>
            <a:endParaRPr lang="en-US" sz="5700" b="1">
              <a:solidFill>
                <a:srgbClr val="FFFFFF"/>
              </a:solidFill>
              <a:latin typeface="Open Sans Bold"/>
              <a:ea typeface="Open Sans Bold"/>
              <a:cs typeface="Open Sans Bold"/>
              <a:sym typeface="Open Sans Bold"/>
            </a:endParaRPr>
          </a:p>
        </p:txBody>
      </p:sp>
      <p:sp>
        <p:nvSpPr>
          <p:cNvPr id="8" name="TextBox 8"/>
          <p:cNvSpPr txBox="1"/>
          <p:nvPr/>
        </p:nvSpPr>
        <p:spPr>
          <a:xfrm>
            <a:off x="6039303" y="4521065"/>
            <a:ext cx="11796202" cy="3824831"/>
          </a:xfrm>
          <a:prstGeom prst="rect">
            <a:avLst/>
          </a:prstGeom>
        </p:spPr>
        <p:txBody>
          <a:bodyPr lIns="0" tIns="0" rIns="0" bIns="0" rtlCol="0" anchor="t">
            <a:spAutoFit/>
          </a:bodyPr>
          <a:lstStyle/>
          <a:p>
            <a:pPr algn="l">
              <a:lnSpc>
                <a:spcPts val="2734"/>
              </a:lnSpc>
            </a:pPr>
            <a:endParaRPr/>
          </a:p>
          <a:p>
            <a:pPr algn="l">
              <a:lnSpc>
                <a:spcPts val="2734"/>
              </a:lnSpc>
            </a:pPr>
            <a:r>
              <a:rPr lang="en-US" sz="2205" b="1">
                <a:solidFill>
                  <a:srgbClr val="FFFFFF"/>
                </a:solidFill>
                <a:latin typeface="Open Sans Bold"/>
                <a:ea typeface="Open Sans Bold"/>
                <a:cs typeface="Open Sans Bold"/>
                <a:sym typeface="Open Sans Bold"/>
              </a:rPr>
              <a:t>Interagency Coordination and Alignment of Activities for Pediatric Cancer</a:t>
            </a:r>
          </a:p>
          <a:p>
            <a:pPr algn="l">
              <a:lnSpc>
                <a:spcPts val="2734"/>
              </a:lnSpc>
            </a:pPr>
            <a:endParaRPr lang="en-US" sz="2205" b="1">
              <a:solidFill>
                <a:srgbClr val="FFFFFF"/>
              </a:solidFill>
              <a:latin typeface="Open Sans Bold"/>
              <a:ea typeface="Open Sans Bold"/>
              <a:cs typeface="Open Sans Bold"/>
              <a:sym typeface="Open Sans Bold"/>
            </a:endParaRPr>
          </a:p>
          <a:p>
            <a:pPr marL="476183" lvl="1" indent="-238091" algn="l">
              <a:lnSpc>
                <a:spcPts val="2734"/>
              </a:lnSpc>
              <a:buFont typeface="Arial"/>
              <a:buChar char="•"/>
            </a:pPr>
            <a:r>
              <a:rPr lang="en-US" sz="2205">
                <a:solidFill>
                  <a:srgbClr val="FFFFFF"/>
                </a:solidFill>
                <a:latin typeface="Open Sans"/>
                <a:ea typeface="Open Sans"/>
                <a:cs typeface="Open Sans"/>
                <a:sym typeface="Open Sans"/>
              </a:rPr>
              <a:t>HHS Agencies: NIH, FDA, CMS, ARPA-H, and ONC</a:t>
            </a:r>
          </a:p>
          <a:p>
            <a:pPr marL="476183" lvl="1" indent="-238091" algn="l">
              <a:lnSpc>
                <a:spcPts val="2734"/>
              </a:lnSpc>
              <a:buFont typeface="Arial"/>
              <a:buChar char="•"/>
            </a:pPr>
            <a:r>
              <a:rPr lang="en-US" sz="2205">
                <a:solidFill>
                  <a:srgbClr val="FFFFFF"/>
                </a:solidFill>
                <a:latin typeface="Open Sans"/>
                <a:ea typeface="Open Sans"/>
                <a:cs typeface="Open Sans"/>
                <a:sym typeface="Open Sans"/>
              </a:rPr>
              <a:t>Department of Defense Medical Research Program </a:t>
            </a:r>
          </a:p>
          <a:p>
            <a:pPr marL="476183" lvl="1" indent="-238091" algn="l">
              <a:lnSpc>
                <a:spcPts val="2734"/>
              </a:lnSpc>
              <a:buFont typeface="Arial"/>
              <a:buChar char="•"/>
            </a:pPr>
            <a:r>
              <a:rPr lang="en-US" sz="2205">
                <a:solidFill>
                  <a:srgbClr val="FFFFFF"/>
                </a:solidFill>
                <a:latin typeface="Open Sans"/>
                <a:ea typeface="Open Sans"/>
                <a:cs typeface="Open Sans"/>
                <a:sym typeface="Open Sans"/>
              </a:rPr>
              <a:t>Department of Energy, VA, NSF, NIST, and the White House Office of Science and Technology Policy</a:t>
            </a:r>
          </a:p>
          <a:p>
            <a:pPr marL="476183" lvl="1" indent="-238091" algn="l">
              <a:lnSpc>
                <a:spcPts val="2734"/>
              </a:lnSpc>
              <a:buFont typeface="Arial"/>
              <a:buChar char="•"/>
            </a:pPr>
            <a:r>
              <a:rPr lang="en-US" sz="2205">
                <a:solidFill>
                  <a:srgbClr val="FFFFFF"/>
                </a:solidFill>
                <a:latin typeface="Open Sans"/>
                <a:ea typeface="Open Sans"/>
                <a:cs typeface="Open Sans"/>
                <a:sym typeface="Open Sans"/>
              </a:rPr>
              <a:t>External Partners: Patients, Survivors, Families, Caregivers, Researchers and Funders </a:t>
            </a:r>
          </a:p>
          <a:p>
            <a:pPr algn="ctr">
              <a:lnSpc>
                <a:spcPts val="4718"/>
              </a:lnSpc>
            </a:pPr>
            <a:endParaRPr lang="en-US" sz="2205">
              <a:solidFill>
                <a:srgbClr val="FFFFFF"/>
              </a:solidFill>
              <a:latin typeface="Open Sans"/>
              <a:ea typeface="Open Sans"/>
              <a:cs typeface="Open Sans"/>
              <a:sym typeface="Open Sans"/>
            </a:endParaRPr>
          </a:p>
          <a:p>
            <a:pPr algn="l">
              <a:lnSpc>
                <a:spcPts val="3974"/>
              </a:lnSpc>
            </a:pPr>
            <a:r>
              <a:rPr lang="en-US" sz="3205" b="1">
                <a:solidFill>
                  <a:srgbClr val="FFFFFF"/>
                </a:solidFill>
                <a:latin typeface="Open Sans Bold"/>
                <a:ea typeface="Open Sans Bold"/>
                <a:cs typeface="Open Sans Bold"/>
                <a:sym typeface="Open Sans Bold"/>
              </a:rPr>
              <a:t>Giving Childhood Cancer a Permanent Seat at the Table.</a:t>
            </a:r>
          </a:p>
        </p:txBody>
      </p:sp>
      <p:sp>
        <p:nvSpPr>
          <p:cNvPr id="9" name="AutoShape 9"/>
          <p:cNvSpPr/>
          <p:nvPr/>
        </p:nvSpPr>
        <p:spPr>
          <a:xfrm>
            <a:off x="10456733" y="3803196"/>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10" name="TextBox 10"/>
          <p:cNvSpPr txBox="1"/>
          <p:nvPr/>
        </p:nvSpPr>
        <p:spPr>
          <a:xfrm>
            <a:off x="1038225" y="7558945"/>
            <a:ext cx="2019300" cy="1162260"/>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Elliot</a:t>
            </a:r>
          </a:p>
          <a:p>
            <a:pPr algn="just">
              <a:lnSpc>
                <a:spcPts val="3138"/>
              </a:lnSpc>
            </a:pPr>
            <a:r>
              <a:rPr lang="en-US" sz="2241" b="1">
                <a:solidFill>
                  <a:srgbClr val="FFFFFF"/>
                </a:solidFill>
                <a:latin typeface="Open Sans Bold"/>
                <a:ea typeface="Open Sans Bold"/>
                <a:cs typeface="Open Sans Bold"/>
                <a:sym typeface="Open Sans Bold"/>
              </a:rPr>
              <a:t>Bone Cancer</a:t>
            </a:r>
          </a:p>
          <a:p>
            <a:pPr algn="just">
              <a:lnSpc>
                <a:spcPts val="3138"/>
              </a:lnSpc>
              <a:spcBef>
                <a:spcPct val="0"/>
              </a:spcBef>
            </a:pPr>
            <a:r>
              <a:rPr lang="en-US" sz="2241" b="1">
                <a:solidFill>
                  <a:srgbClr val="FFFFFF"/>
                </a:solidFill>
                <a:latin typeface="Open Sans Bold"/>
                <a:ea typeface="Open Sans Bold"/>
                <a:cs typeface="Open Sans Bold"/>
                <a:sym typeface="Open Sans Bold"/>
              </a:rPr>
              <a:t>2010-2018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grpSp>
        <p:nvGrpSpPr>
          <p:cNvPr id="5" name="Group 5"/>
          <p:cNvGrpSpPr/>
          <p:nvPr/>
        </p:nvGrpSpPr>
        <p:grpSpPr>
          <a:xfrm>
            <a:off x="657701" y="1398681"/>
            <a:ext cx="5198941" cy="7798412"/>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71064" r="-54498"/>
              </a:stretch>
            </a:blipFill>
          </p:spPr>
          <p:txBody>
            <a:bodyPr/>
            <a:lstStyle/>
            <a:p>
              <a:endParaRPr lang="en-US"/>
            </a:p>
          </p:txBody>
        </p:sp>
      </p:grpSp>
      <p:sp>
        <p:nvSpPr>
          <p:cNvPr id="7" name="TextBox 7"/>
          <p:cNvSpPr txBox="1"/>
          <p:nvPr/>
        </p:nvSpPr>
        <p:spPr>
          <a:xfrm>
            <a:off x="6589327" y="1999625"/>
            <a:ext cx="10503123" cy="6350000"/>
          </a:xfrm>
          <a:prstGeom prst="rect">
            <a:avLst/>
          </a:prstGeom>
        </p:spPr>
        <p:txBody>
          <a:bodyPr lIns="0" tIns="0" rIns="0" bIns="0" rtlCol="0" anchor="t">
            <a:spAutoFit/>
          </a:bodyPr>
          <a:lstStyle/>
          <a:p>
            <a:pPr algn="ctr">
              <a:lnSpc>
                <a:spcPts val="7149"/>
              </a:lnSpc>
            </a:pPr>
            <a:r>
              <a:rPr lang="en-US" sz="6499" b="1">
                <a:solidFill>
                  <a:srgbClr val="FFFFFF"/>
                </a:solidFill>
                <a:latin typeface="Open Sans Bold"/>
                <a:ea typeface="Open Sans Bold"/>
                <a:cs typeface="Open Sans Bold"/>
                <a:sym typeface="Open Sans Bold"/>
              </a:rPr>
              <a:t>2. Patient Information</a:t>
            </a:r>
          </a:p>
          <a:p>
            <a:pPr algn="l">
              <a:lnSpc>
                <a:spcPts val="7149"/>
              </a:lnSpc>
            </a:pPr>
            <a:endParaRPr lang="en-US" sz="6499" b="1">
              <a:solidFill>
                <a:srgbClr val="FFFFFF"/>
              </a:solidFill>
              <a:latin typeface="Open Sans Bold"/>
              <a:ea typeface="Open Sans Bold"/>
              <a:cs typeface="Open Sans Bold"/>
              <a:sym typeface="Open Sans Bold"/>
            </a:endParaRPr>
          </a:p>
          <a:p>
            <a:pPr algn="l">
              <a:lnSpc>
                <a:spcPts val="7149"/>
              </a:lnSpc>
            </a:pPr>
            <a:endParaRPr lang="en-US" sz="6499" b="1">
              <a:solidFill>
                <a:srgbClr val="FFFFFF"/>
              </a:solidFill>
              <a:latin typeface="Open Sans Bold"/>
              <a:ea typeface="Open Sans Bold"/>
              <a:cs typeface="Open Sans Bold"/>
              <a:sym typeface="Open Sans Bold"/>
            </a:endParaRPr>
          </a:p>
          <a:p>
            <a:pPr algn="ctr">
              <a:lnSpc>
                <a:spcPts val="7149"/>
              </a:lnSpc>
            </a:pPr>
            <a:r>
              <a:rPr lang="en-US" sz="6499" b="1">
                <a:solidFill>
                  <a:srgbClr val="FFFFFF"/>
                </a:solidFill>
                <a:latin typeface="Open Sans Bold"/>
                <a:ea typeface="Open Sans Bold"/>
                <a:cs typeface="Open Sans Bold"/>
                <a:sym typeface="Open Sans Bold"/>
              </a:rPr>
              <a:t>All Federal and State Laws Regarding Patient Information will be Followed. </a:t>
            </a:r>
          </a:p>
        </p:txBody>
      </p:sp>
      <p:sp>
        <p:nvSpPr>
          <p:cNvPr id="8" name="AutoShape 8"/>
          <p:cNvSpPr/>
          <p:nvPr/>
        </p:nvSpPr>
        <p:spPr>
          <a:xfrm>
            <a:off x="10456733" y="3287947"/>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9" name="TextBox 9"/>
          <p:cNvSpPr txBox="1"/>
          <p:nvPr/>
        </p:nvSpPr>
        <p:spPr>
          <a:xfrm>
            <a:off x="1038225" y="7939945"/>
            <a:ext cx="3032522" cy="77173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King</a:t>
            </a:r>
          </a:p>
          <a:p>
            <a:pPr algn="just">
              <a:lnSpc>
                <a:spcPts val="3138"/>
              </a:lnSpc>
              <a:spcBef>
                <a:spcPct val="0"/>
              </a:spcBef>
            </a:pPr>
            <a:r>
              <a:rPr lang="en-US" sz="2241" b="1">
                <a:solidFill>
                  <a:srgbClr val="FFFFFF"/>
                </a:solidFill>
                <a:latin typeface="Open Sans Bold"/>
                <a:ea typeface="Open Sans Bold"/>
                <a:cs typeface="Open Sans Bold"/>
                <a:sym typeface="Open Sans Bold"/>
              </a:rPr>
              <a:t>Beating Blood Cancer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grpSp>
        <p:nvGrpSpPr>
          <p:cNvPr id="5" name="Group 5"/>
          <p:cNvGrpSpPr/>
          <p:nvPr/>
        </p:nvGrpSpPr>
        <p:grpSpPr>
          <a:xfrm>
            <a:off x="657701" y="1398681"/>
            <a:ext cx="5198941" cy="7798412"/>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297991" t="-32668" r="-125700"/>
              </a:stretch>
            </a:blipFill>
          </p:spPr>
          <p:txBody>
            <a:bodyPr/>
            <a:lstStyle/>
            <a:p>
              <a:endParaRPr lang="en-US"/>
            </a:p>
          </p:txBody>
        </p:sp>
      </p:grpSp>
      <p:sp>
        <p:nvSpPr>
          <p:cNvPr id="7" name="AutoShape 7"/>
          <p:cNvSpPr/>
          <p:nvPr/>
        </p:nvSpPr>
        <p:spPr>
          <a:xfrm>
            <a:off x="10456733" y="2187870"/>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8" name="TextBox 8"/>
          <p:cNvSpPr txBox="1"/>
          <p:nvPr/>
        </p:nvSpPr>
        <p:spPr>
          <a:xfrm>
            <a:off x="6253479" y="2774202"/>
            <a:ext cx="10831547" cy="5900750"/>
          </a:xfrm>
          <a:prstGeom prst="rect">
            <a:avLst/>
          </a:prstGeom>
        </p:spPr>
        <p:txBody>
          <a:bodyPr lIns="0" tIns="0" rIns="0" bIns="0" rtlCol="0" anchor="t">
            <a:spAutoFit/>
          </a:bodyPr>
          <a:lstStyle/>
          <a:p>
            <a:pPr algn="l">
              <a:lnSpc>
                <a:spcPts val="3484"/>
              </a:lnSpc>
            </a:pPr>
            <a:endParaRPr/>
          </a:p>
          <a:p>
            <a:pPr algn="l">
              <a:lnSpc>
                <a:spcPts val="3484"/>
              </a:lnSpc>
            </a:pPr>
            <a:r>
              <a:rPr lang="en-US" sz="2810" b="1">
                <a:solidFill>
                  <a:srgbClr val="FFFFFF"/>
                </a:solidFill>
                <a:latin typeface="Open Sans Bold"/>
                <a:ea typeface="Open Sans Bold"/>
                <a:cs typeface="Open Sans Bold"/>
                <a:sym typeface="Open Sans Bold"/>
              </a:rPr>
              <a:t>Fact: Currently CCDI is an administrative initiative. It is not an authorized program. </a:t>
            </a:r>
          </a:p>
          <a:p>
            <a:pPr algn="l">
              <a:lnSpc>
                <a:spcPts val="3484"/>
              </a:lnSpc>
            </a:pPr>
            <a:endParaRPr lang="en-US" sz="2810" b="1">
              <a:solidFill>
                <a:srgbClr val="FFFFFF"/>
              </a:solidFill>
              <a:latin typeface="Open Sans Bold"/>
              <a:ea typeface="Open Sans Bold"/>
              <a:cs typeface="Open Sans Bold"/>
              <a:sym typeface="Open Sans Bold"/>
            </a:endParaRPr>
          </a:p>
          <a:p>
            <a:pPr algn="l">
              <a:lnSpc>
                <a:spcPts val="3484"/>
              </a:lnSpc>
            </a:pPr>
            <a:endParaRPr lang="en-US" sz="2810" b="1">
              <a:solidFill>
                <a:srgbClr val="FFFFFF"/>
              </a:solidFill>
              <a:latin typeface="Open Sans Bold"/>
              <a:ea typeface="Open Sans Bold"/>
              <a:cs typeface="Open Sans Bold"/>
              <a:sym typeface="Open Sans Bold"/>
            </a:endParaRPr>
          </a:p>
          <a:p>
            <a:pPr algn="ctr">
              <a:lnSpc>
                <a:spcPts val="5220"/>
              </a:lnSpc>
            </a:pPr>
            <a:r>
              <a:rPr lang="en-US" sz="4209" b="1">
                <a:solidFill>
                  <a:srgbClr val="FFFFFF"/>
                </a:solidFill>
                <a:latin typeface="Open Sans Bold"/>
                <a:ea typeface="Open Sans Bold"/>
                <a:cs typeface="Open Sans Bold"/>
                <a:sym typeface="Open Sans Bold"/>
              </a:rPr>
              <a:t>The Ailani Myers AIM Act </a:t>
            </a:r>
          </a:p>
          <a:p>
            <a:pPr algn="ctr">
              <a:lnSpc>
                <a:spcPts val="5220"/>
              </a:lnSpc>
            </a:pPr>
            <a:r>
              <a:rPr lang="en-US" sz="4209" b="1">
                <a:solidFill>
                  <a:srgbClr val="FFFFFF"/>
                </a:solidFill>
                <a:latin typeface="Open Sans Bold"/>
                <a:ea typeface="Open Sans Bold"/>
                <a:cs typeface="Open Sans Bold"/>
                <a:sym typeface="Open Sans Bold"/>
              </a:rPr>
              <a:t>Authorizes CCDI Under the NCI Director</a:t>
            </a:r>
          </a:p>
          <a:p>
            <a:pPr algn="ctr">
              <a:lnSpc>
                <a:spcPts val="5220"/>
              </a:lnSpc>
            </a:pPr>
            <a:endParaRPr lang="en-US" sz="4209" b="1">
              <a:solidFill>
                <a:srgbClr val="FFFFFF"/>
              </a:solidFill>
              <a:latin typeface="Open Sans Bold"/>
              <a:ea typeface="Open Sans Bold"/>
              <a:cs typeface="Open Sans Bold"/>
              <a:sym typeface="Open Sans Bold"/>
            </a:endParaRPr>
          </a:p>
          <a:p>
            <a:pPr algn="ctr">
              <a:lnSpc>
                <a:spcPts val="5220"/>
              </a:lnSpc>
            </a:pPr>
            <a:r>
              <a:rPr lang="en-US" sz="4209" b="1">
                <a:solidFill>
                  <a:srgbClr val="FFFFFF"/>
                </a:solidFill>
                <a:latin typeface="Open Sans Bold"/>
                <a:ea typeface="Open Sans Bold"/>
                <a:cs typeface="Open Sans Bold"/>
                <a:sym typeface="Open Sans Bold"/>
              </a:rPr>
              <a:t>Funding: $100 Million Each Year </a:t>
            </a:r>
          </a:p>
          <a:p>
            <a:pPr algn="ctr">
              <a:lnSpc>
                <a:spcPts val="5220"/>
              </a:lnSpc>
            </a:pPr>
            <a:r>
              <a:rPr lang="en-US" sz="4209" b="1">
                <a:solidFill>
                  <a:srgbClr val="FFFFFF"/>
                </a:solidFill>
                <a:latin typeface="Open Sans Bold"/>
                <a:ea typeface="Open Sans Bold"/>
                <a:cs typeface="Open Sans Bold"/>
                <a:sym typeface="Open Sans Bold"/>
              </a:rPr>
              <a:t>FY2027–2031</a:t>
            </a:r>
          </a:p>
          <a:p>
            <a:pPr algn="l">
              <a:lnSpc>
                <a:spcPts val="3484"/>
              </a:lnSpc>
            </a:pPr>
            <a:endParaRPr lang="en-US" sz="4209" b="1">
              <a:solidFill>
                <a:srgbClr val="FFFFFF"/>
              </a:solidFill>
              <a:latin typeface="Open Sans Bold"/>
              <a:ea typeface="Open Sans Bold"/>
              <a:cs typeface="Open Sans Bold"/>
              <a:sym typeface="Open Sans Bold"/>
            </a:endParaRPr>
          </a:p>
        </p:txBody>
      </p:sp>
      <p:sp>
        <p:nvSpPr>
          <p:cNvPr id="9" name="TextBox 9"/>
          <p:cNvSpPr txBox="1"/>
          <p:nvPr/>
        </p:nvSpPr>
        <p:spPr>
          <a:xfrm>
            <a:off x="6253479" y="971643"/>
            <a:ext cx="11005821" cy="920750"/>
          </a:xfrm>
          <a:prstGeom prst="rect">
            <a:avLst/>
          </a:prstGeom>
        </p:spPr>
        <p:txBody>
          <a:bodyPr lIns="0" tIns="0" rIns="0" bIns="0" rtlCol="0" anchor="t">
            <a:spAutoFit/>
          </a:bodyPr>
          <a:lstStyle/>
          <a:p>
            <a:pPr algn="ctr">
              <a:lnSpc>
                <a:spcPts val="7149"/>
              </a:lnSpc>
            </a:pPr>
            <a:r>
              <a:rPr lang="en-US" sz="6499" b="1">
                <a:solidFill>
                  <a:srgbClr val="FFFFFF"/>
                </a:solidFill>
                <a:latin typeface="Open Sans Bold"/>
                <a:ea typeface="Open Sans Bold"/>
                <a:cs typeface="Open Sans Bold"/>
                <a:sym typeface="Open Sans Bold"/>
              </a:rPr>
              <a:t>3. Makes Permanent CCDI </a:t>
            </a:r>
          </a:p>
        </p:txBody>
      </p:sp>
      <p:sp>
        <p:nvSpPr>
          <p:cNvPr id="10" name="TextBox 10"/>
          <p:cNvSpPr txBox="1"/>
          <p:nvPr/>
        </p:nvSpPr>
        <p:spPr>
          <a:xfrm>
            <a:off x="1038225" y="8035195"/>
            <a:ext cx="3261494" cy="77173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Maybin</a:t>
            </a:r>
          </a:p>
          <a:p>
            <a:pPr algn="just">
              <a:lnSpc>
                <a:spcPts val="3138"/>
              </a:lnSpc>
              <a:spcBef>
                <a:spcPct val="0"/>
              </a:spcBef>
            </a:pPr>
            <a:r>
              <a:rPr lang="en-US" sz="2241" b="1">
                <a:solidFill>
                  <a:srgbClr val="FFFFFF"/>
                </a:solidFill>
                <a:latin typeface="Open Sans Bold"/>
                <a:ea typeface="Open Sans Bold"/>
                <a:cs typeface="Open Sans Bold"/>
                <a:sym typeface="Open Sans Bold"/>
              </a:rPr>
              <a:t>Surviving Blood Cancer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sp>
        <p:nvSpPr>
          <p:cNvPr id="5" name="TextBox 5"/>
          <p:cNvSpPr txBox="1"/>
          <p:nvPr/>
        </p:nvSpPr>
        <p:spPr>
          <a:xfrm>
            <a:off x="6625720" y="3710081"/>
            <a:ext cx="11178789" cy="7157616"/>
          </a:xfrm>
          <a:prstGeom prst="rect">
            <a:avLst/>
          </a:prstGeom>
        </p:spPr>
        <p:txBody>
          <a:bodyPr lIns="0" tIns="0" rIns="0" bIns="0" rtlCol="0" anchor="t">
            <a:spAutoFit/>
          </a:bodyPr>
          <a:lstStyle/>
          <a:p>
            <a:pPr algn="l">
              <a:lnSpc>
                <a:spcPts val="3590"/>
              </a:lnSpc>
            </a:pPr>
            <a:endParaRPr/>
          </a:p>
          <a:p>
            <a:pPr algn="l">
              <a:lnSpc>
                <a:spcPts val="3590"/>
              </a:lnSpc>
            </a:pPr>
            <a:endParaRPr/>
          </a:p>
          <a:p>
            <a:pPr algn="l">
              <a:lnSpc>
                <a:spcPts val="3590"/>
              </a:lnSpc>
            </a:pPr>
            <a:r>
              <a:rPr lang="en-US" sz="2895" b="1">
                <a:solidFill>
                  <a:srgbClr val="FFFFFF"/>
                </a:solidFill>
                <a:latin typeface="Open Sans Bold"/>
                <a:ea typeface="Open Sans Bold"/>
                <a:cs typeface="Open Sans Bold"/>
                <a:sym typeface="Open Sans Bold"/>
              </a:rPr>
              <a:t>Required Minimum Data Components Include:</a:t>
            </a:r>
          </a:p>
          <a:p>
            <a:pPr algn="l">
              <a:lnSpc>
                <a:spcPts val="3590"/>
              </a:lnSpc>
            </a:pPr>
            <a:endParaRPr lang="en-US" sz="2895" b="1">
              <a:solidFill>
                <a:srgbClr val="FFFFFF"/>
              </a:solidFill>
              <a:latin typeface="Open Sans Bold"/>
              <a:ea typeface="Open Sans Bold"/>
              <a:cs typeface="Open Sans Bold"/>
              <a:sym typeface="Open Sans Bold"/>
            </a:endParaRPr>
          </a:p>
          <a:p>
            <a:pPr marL="625137" lvl="1" indent="-312569" algn="l">
              <a:lnSpc>
                <a:spcPts val="3590"/>
              </a:lnSpc>
              <a:buFont typeface="Arial"/>
              <a:buChar char="•"/>
            </a:pPr>
            <a:r>
              <a:rPr lang="en-US" sz="2895">
                <a:solidFill>
                  <a:srgbClr val="FFFFFF"/>
                </a:solidFill>
                <a:latin typeface="Open Sans"/>
                <a:ea typeface="Open Sans"/>
                <a:cs typeface="Open Sans"/>
                <a:sym typeface="Open Sans"/>
              </a:rPr>
              <a:t>Molecular Characterization of Tumors</a:t>
            </a:r>
          </a:p>
          <a:p>
            <a:pPr marL="625137" lvl="1" indent="-312569" algn="l">
              <a:lnSpc>
                <a:spcPts val="3590"/>
              </a:lnSpc>
              <a:buFont typeface="Arial"/>
              <a:buChar char="•"/>
            </a:pPr>
            <a:r>
              <a:rPr lang="en-US" sz="2895">
                <a:solidFill>
                  <a:srgbClr val="FFFFFF"/>
                </a:solidFill>
                <a:latin typeface="Open Sans"/>
                <a:ea typeface="Open Sans"/>
                <a:cs typeface="Open Sans"/>
                <a:sym typeface="Open Sans"/>
              </a:rPr>
              <a:t>Functional Precision Medicine </a:t>
            </a:r>
          </a:p>
          <a:p>
            <a:pPr marL="625137" lvl="1" indent="-312569" algn="l">
              <a:lnSpc>
                <a:spcPts val="3590"/>
              </a:lnSpc>
              <a:buFont typeface="Arial"/>
              <a:buChar char="•"/>
            </a:pPr>
            <a:r>
              <a:rPr lang="en-US" sz="2895">
                <a:solidFill>
                  <a:srgbClr val="FFFFFF"/>
                </a:solidFill>
                <a:latin typeface="Open Sans"/>
                <a:ea typeface="Open Sans"/>
                <a:cs typeface="Open Sans"/>
                <a:sym typeface="Open Sans"/>
              </a:rPr>
              <a:t>AI and Non-Invasive Diagnostic Tools</a:t>
            </a:r>
          </a:p>
          <a:p>
            <a:pPr marL="625137" lvl="1" indent="-312569" algn="l">
              <a:lnSpc>
                <a:spcPts val="3590"/>
              </a:lnSpc>
              <a:buFont typeface="Arial"/>
              <a:buChar char="•"/>
            </a:pPr>
            <a:r>
              <a:rPr lang="en-US" sz="2895">
                <a:solidFill>
                  <a:srgbClr val="FFFFFF"/>
                </a:solidFill>
                <a:latin typeface="Open Sans"/>
                <a:ea typeface="Open Sans"/>
                <a:cs typeface="Open Sans"/>
                <a:sym typeface="Open Sans"/>
              </a:rPr>
              <a:t>The CCDI Data Ecosystem</a:t>
            </a:r>
          </a:p>
          <a:p>
            <a:pPr marL="625137" lvl="1" indent="-312569" algn="l">
              <a:lnSpc>
                <a:spcPts val="3590"/>
              </a:lnSpc>
              <a:buFont typeface="Arial"/>
              <a:buChar char="•"/>
            </a:pPr>
            <a:r>
              <a:rPr lang="en-US" sz="2895">
                <a:solidFill>
                  <a:srgbClr val="FFFFFF"/>
                </a:solidFill>
                <a:latin typeface="Open Sans"/>
                <a:ea typeface="Open Sans"/>
                <a:cs typeface="Open Sans"/>
                <a:sym typeface="Open Sans"/>
              </a:rPr>
              <a:t>Rare Pediatric Cancer Data</a:t>
            </a:r>
          </a:p>
          <a:p>
            <a:pPr marL="625137" lvl="1" indent="-312569" algn="l">
              <a:lnSpc>
                <a:spcPts val="3590"/>
              </a:lnSpc>
              <a:buFont typeface="Arial"/>
              <a:buChar char="•"/>
            </a:pPr>
            <a:r>
              <a:rPr lang="en-US" sz="2895">
                <a:solidFill>
                  <a:srgbClr val="FFFFFF"/>
                </a:solidFill>
                <a:latin typeface="Open Sans"/>
                <a:ea typeface="Open Sans"/>
                <a:cs typeface="Open Sans"/>
                <a:sym typeface="Open Sans"/>
              </a:rPr>
              <a:t>The National Childhood Cancer Registry</a:t>
            </a:r>
          </a:p>
          <a:p>
            <a:pPr algn="l">
              <a:lnSpc>
                <a:spcPts val="3590"/>
              </a:lnSpc>
            </a:pPr>
            <a:endParaRPr lang="en-US" sz="2895">
              <a:solidFill>
                <a:srgbClr val="FFFFFF"/>
              </a:solidFill>
              <a:latin typeface="Open Sans"/>
              <a:ea typeface="Open Sans"/>
              <a:cs typeface="Open Sans"/>
              <a:sym typeface="Open Sans"/>
            </a:endParaRPr>
          </a:p>
          <a:p>
            <a:pPr algn="l">
              <a:lnSpc>
                <a:spcPts val="3590"/>
              </a:lnSpc>
            </a:pPr>
            <a:r>
              <a:rPr lang="en-US" sz="2895">
                <a:solidFill>
                  <a:srgbClr val="FFFFFF"/>
                </a:solidFill>
                <a:latin typeface="Open Sans"/>
                <a:ea typeface="Open Sans"/>
                <a:cs typeface="Open Sans"/>
                <a:sym typeface="Open Sans"/>
              </a:rPr>
              <a:t> </a:t>
            </a:r>
            <a:r>
              <a:rPr lang="en-US" sz="2895" b="1">
                <a:solidFill>
                  <a:srgbClr val="FFFFFF"/>
                </a:solidFill>
                <a:latin typeface="Open Sans Bold"/>
                <a:ea typeface="Open Sans Bold"/>
                <a:cs typeface="Open Sans Bold"/>
                <a:sym typeface="Open Sans Bold"/>
              </a:rPr>
              <a:t> Requires the Development of Data Standards.</a:t>
            </a:r>
          </a:p>
          <a:p>
            <a:pPr algn="l">
              <a:lnSpc>
                <a:spcPts val="3590"/>
              </a:lnSpc>
            </a:pPr>
            <a:endParaRPr lang="en-US" sz="2895" b="1">
              <a:solidFill>
                <a:srgbClr val="FFFFFF"/>
              </a:solidFill>
              <a:latin typeface="Open Sans Bold"/>
              <a:ea typeface="Open Sans Bold"/>
              <a:cs typeface="Open Sans Bold"/>
              <a:sym typeface="Open Sans Bold"/>
            </a:endParaRPr>
          </a:p>
          <a:p>
            <a:pPr algn="l">
              <a:lnSpc>
                <a:spcPts val="3590"/>
              </a:lnSpc>
            </a:pPr>
            <a:endParaRPr lang="en-US" sz="2895" b="1">
              <a:solidFill>
                <a:srgbClr val="FFFFFF"/>
              </a:solidFill>
              <a:latin typeface="Open Sans Bold"/>
              <a:ea typeface="Open Sans Bold"/>
              <a:cs typeface="Open Sans Bold"/>
              <a:sym typeface="Open Sans Bold"/>
            </a:endParaRPr>
          </a:p>
          <a:p>
            <a:pPr algn="l">
              <a:lnSpc>
                <a:spcPts val="3590"/>
              </a:lnSpc>
            </a:pPr>
            <a:endParaRPr lang="en-US" sz="2895" b="1">
              <a:solidFill>
                <a:srgbClr val="FFFFFF"/>
              </a:solidFill>
              <a:latin typeface="Open Sans Bold"/>
              <a:ea typeface="Open Sans Bold"/>
              <a:cs typeface="Open Sans Bold"/>
              <a:sym typeface="Open Sans Bold"/>
            </a:endParaRPr>
          </a:p>
          <a:p>
            <a:pPr algn="l">
              <a:lnSpc>
                <a:spcPts val="3590"/>
              </a:lnSpc>
            </a:pPr>
            <a:endParaRPr lang="en-US" sz="2895" b="1">
              <a:solidFill>
                <a:srgbClr val="FFFFFF"/>
              </a:solidFill>
              <a:latin typeface="Open Sans Bold"/>
              <a:ea typeface="Open Sans Bold"/>
              <a:cs typeface="Open Sans Bold"/>
              <a:sym typeface="Open Sans Bold"/>
            </a:endParaRPr>
          </a:p>
        </p:txBody>
      </p:sp>
      <p:sp>
        <p:nvSpPr>
          <p:cNvPr id="6" name="AutoShape 6"/>
          <p:cNvSpPr/>
          <p:nvPr/>
        </p:nvSpPr>
        <p:spPr>
          <a:xfrm>
            <a:off x="10578384" y="4093338"/>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7" name="TextBox 7"/>
          <p:cNvSpPr txBox="1"/>
          <p:nvPr/>
        </p:nvSpPr>
        <p:spPr>
          <a:xfrm>
            <a:off x="6625720" y="1095375"/>
            <a:ext cx="10275100" cy="2730500"/>
          </a:xfrm>
          <a:prstGeom prst="rect">
            <a:avLst/>
          </a:prstGeom>
        </p:spPr>
        <p:txBody>
          <a:bodyPr lIns="0" tIns="0" rIns="0" bIns="0" rtlCol="0" anchor="t">
            <a:spAutoFit/>
          </a:bodyPr>
          <a:lstStyle/>
          <a:p>
            <a:pPr algn="ctr">
              <a:lnSpc>
                <a:spcPts val="7149"/>
              </a:lnSpc>
            </a:pPr>
            <a:r>
              <a:rPr lang="en-US" sz="6499" b="1">
                <a:solidFill>
                  <a:srgbClr val="FFFFFF"/>
                </a:solidFill>
                <a:latin typeface="Open Sans Bold"/>
                <a:ea typeface="Open Sans Bold"/>
                <a:cs typeface="Open Sans Bold"/>
                <a:sym typeface="Open Sans Bold"/>
              </a:rPr>
              <a:t>CCDI to Collect, Generate, Standardize, Link and Share Data</a:t>
            </a:r>
          </a:p>
        </p:txBody>
      </p:sp>
      <p:grpSp>
        <p:nvGrpSpPr>
          <p:cNvPr id="8" name="Group 8"/>
          <p:cNvGrpSpPr/>
          <p:nvPr/>
        </p:nvGrpSpPr>
        <p:grpSpPr>
          <a:xfrm>
            <a:off x="1028700" y="1396694"/>
            <a:ext cx="5198941" cy="7798412"/>
            <a:chOff x="0" y="0"/>
            <a:chExt cx="6350000" cy="9525000"/>
          </a:xfrm>
        </p:grpSpPr>
        <p:sp>
          <p:nvSpPr>
            <p:cNvPr id="9" name="Freeform 9"/>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625" r="-625"/>
              </a:stretch>
            </a:blipFill>
          </p:spPr>
          <p:txBody>
            <a:bodyPr/>
            <a:lstStyle/>
            <a:p>
              <a:endParaRPr lang="en-US"/>
            </a:p>
          </p:txBody>
        </p:sp>
      </p:grpSp>
      <p:sp>
        <p:nvSpPr>
          <p:cNvPr id="10" name="TextBox 10"/>
          <p:cNvSpPr txBox="1"/>
          <p:nvPr/>
        </p:nvSpPr>
        <p:spPr>
          <a:xfrm>
            <a:off x="1409224" y="7937958"/>
            <a:ext cx="3032522" cy="77173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Barrett</a:t>
            </a:r>
          </a:p>
          <a:p>
            <a:pPr algn="just">
              <a:lnSpc>
                <a:spcPts val="3138"/>
              </a:lnSpc>
              <a:spcBef>
                <a:spcPct val="0"/>
              </a:spcBef>
            </a:pPr>
            <a:r>
              <a:rPr lang="en-US" sz="2241" b="1">
                <a:solidFill>
                  <a:srgbClr val="FFFFFF"/>
                </a:solidFill>
                <a:latin typeface="Open Sans Bold"/>
                <a:ea typeface="Open Sans Bold"/>
                <a:cs typeface="Open Sans Bold"/>
                <a:sym typeface="Open Sans Bold"/>
              </a:rPr>
              <a:t>Beating Blood Cancer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grpSp>
        <p:nvGrpSpPr>
          <p:cNvPr id="5" name="Group 5"/>
          <p:cNvGrpSpPr/>
          <p:nvPr/>
        </p:nvGrpSpPr>
        <p:grpSpPr>
          <a:xfrm>
            <a:off x="657701" y="1398681"/>
            <a:ext cx="5198941" cy="7798412"/>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33959" t="-322" r="-40496" b="-15981"/>
              </a:stretch>
            </a:blipFill>
          </p:spPr>
          <p:txBody>
            <a:bodyPr/>
            <a:lstStyle/>
            <a:p>
              <a:endParaRPr lang="en-US"/>
            </a:p>
          </p:txBody>
        </p:sp>
      </p:grpSp>
      <p:sp>
        <p:nvSpPr>
          <p:cNvPr id="7" name="TextBox 7"/>
          <p:cNvSpPr txBox="1"/>
          <p:nvPr/>
        </p:nvSpPr>
        <p:spPr>
          <a:xfrm>
            <a:off x="6094982" y="3019420"/>
            <a:ext cx="11281509" cy="5692260"/>
          </a:xfrm>
          <a:prstGeom prst="rect">
            <a:avLst/>
          </a:prstGeom>
        </p:spPr>
        <p:txBody>
          <a:bodyPr lIns="0" tIns="0" rIns="0" bIns="0" rtlCol="0" anchor="t">
            <a:spAutoFit/>
          </a:bodyPr>
          <a:lstStyle/>
          <a:p>
            <a:pPr algn="l">
              <a:lnSpc>
                <a:spcPts val="3515"/>
              </a:lnSpc>
            </a:pPr>
            <a:endParaRPr/>
          </a:p>
          <a:p>
            <a:pPr marL="627309" lvl="1" indent="-313654" algn="l">
              <a:lnSpc>
                <a:spcPts val="3515"/>
              </a:lnSpc>
              <a:buFont typeface="Arial"/>
              <a:buChar char="•"/>
            </a:pPr>
            <a:r>
              <a:rPr lang="en-US" sz="2905" b="1">
                <a:solidFill>
                  <a:srgbClr val="FFFFFF"/>
                </a:solidFill>
                <a:latin typeface="Open Sans Bold"/>
                <a:ea typeface="Open Sans Bold"/>
                <a:cs typeface="Open Sans Bold"/>
                <a:sym typeface="Open Sans Bold"/>
              </a:rPr>
              <a:t>Expand AI Data Platforms and Ecosystem Readiness</a:t>
            </a:r>
          </a:p>
          <a:p>
            <a:pPr algn="l">
              <a:lnSpc>
                <a:spcPts val="3515"/>
              </a:lnSpc>
            </a:pPr>
            <a:endParaRPr lang="en-US" sz="2905" b="1">
              <a:solidFill>
                <a:srgbClr val="FFFFFF"/>
              </a:solidFill>
              <a:latin typeface="Open Sans Bold"/>
              <a:ea typeface="Open Sans Bold"/>
              <a:cs typeface="Open Sans Bold"/>
              <a:sym typeface="Open Sans Bold"/>
            </a:endParaRPr>
          </a:p>
          <a:p>
            <a:pPr marL="627309" lvl="1" indent="-313654" algn="l">
              <a:lnSpc>
                <a:spcPts val="3515"/>
              </a:lnSpc>
              <a:buFont typeface="Arial"/>
              <a:buChar char="•"/>
            </a:pPr>
            <a:r>
              <a:rPr lang="en-US" sz="2905" b="1">
                <a:solidFill>
                  <a:srgbClr val="FFFFFF"/>
                </a:solidFill>
                <a:latin typeface="Open Sans Bold"/>
                <a:ea typeface="Open Sans Bold"/>
                <a:cs typeface="Open Sans Bold"/>
                <a:sym typeface="Open Sans Bold"/>
              </a:rPr>
              <a:t>Predict Treatment Response, Disease Progression and</a:t>
            </a:r>
          </a:p>
          <a:p>
            <a:pPr algn="l">
              <a:lnSpc>
                <a:spcPts val="3515"/>
              </a:lnSpc>
            </a:pPr>
            <a:r>
              <a:rPr lang="en-US" sz="2905" b="1">
                <a:solidFill>
                  <a:srgbClr val="FFFFFF"/>
                </a:solidFill>
                <a:latin typeface="Open Sans Bold"/>
                <a:ea typeface="Open Sans Bold"/>
                <a:cs typeface="Open Sans Bold"/>
                <a:sym typeface="Open Sans Bold"/>
              </a:rPr>
              <a:t>       Toxicity  </a:t>
            </a:r>
          </a:p>
          <a:p>
            <a:pPr algn="l">
              <a:lnSpc>
                <a:spcPts val="3515"/>
              </a:lnSpc>
            </a:pPr>
            <a:endParaRPr lang="en-US" sz="2905" b="1">
              <a:solidFill>
                <a:srgbClr val="FFFFFF"/>
              </a:solidFill>
              <a:latin typeface="Open Sans Bold"/>
              <a:ea typeface="Open Sans Bold"/>
              <a:cs typeface="Open Sans Bold"/>
              <a:sym typeface="Open Sans Bold"/>
            </a:endParaRPr>
          </a:p>
          <a:p>
            <a:pPr marL="627309" lvl="1" indent="-313654" algn="l">
              <a:lnSpc>
                <a:spcPts val="3515"/>
              </a:lnSpc>
              <a:buFont typeface="Arial"/>
              <a:buChar char="•"/>
            </a:pPr>
            <a:r>
              <a:rPr lang="en-US" sz="2905" b="1">
                <a:solidFill>
                  <a:srgbClr val="FFFFFF"/>
                </a:solidFill>
                <a:latin typeface="Open Sans Bold"/>
                <a:ea typeface="Open Sans Bold"/>
                <a:cs typeface="Open Sans Bold"/>
                <a:sym typeface="Open Sans Bold"/>
              </a:rPr>
              <a:t>Derive New Theraputic Biomarkers From Molecular and Imaging Data</a:t>
            </a:r>
          </a:p>
          <a:p>
            <a:pPr algn="l">
              <a:lnSpc>
                <a:spcPts val="3515"/>
              </a:lnSpc>
            </a:pPr>
            <a:endParaRPr lang="en-US" sz="2905" b="1">
              <a:solidFill>
                <a:srgbClr val="FFFFFF"/>
              </a:solidFill>
              <a:latin typeface="Open Sans Bold"/>
              <a:ea typeface="Open Sans Bold"/>
              <a:cs typeface="Open Sans Bold"/>
              <a:sym typeface="Open Sans Bold"/>
            </a:endParaRPr>
          </a:p>
          <a:p>
            <a:pPr marL="627309" lvl="1" indent="-313654" algn="l">
              <a:lnSpc>
                <a:spcPts val="3515"/>
              </a:lnSpc>
              <a:buFont typeface="Arial"/>
              <a:buChar char="•"/>
            </a:pPr>
            <a:r>
              <a:rPr lang="en-US" sz="2905" b="1">
                <a:solidFill>
                  <a:srgbClr val="FFFFFF"/>
                </a:solidFill>
                <a:latin typeface="Open Sans Bold"/>
                <a:ea typeface="Open Sans Bold"/>
                <a:cs typeface="Open Sans Bold"/>
                <a:sym typeface="Open Sans Bold"/>
              </a:rPr>
              <a:t>Improve Clinical Trials</a:t>
            </a:r>
          </a:p>
          <a:p>
            <a:pPr algn="l">
              <a:lnSpc>
                <a:spcPts val="3515"/>
              </a:lnSpc>
            </a:pPr>
            <a:endParaRPr lang="en-US" sz="2905" b="1">
              <a:solidFill>
                <a:srgbClr val="FFFFFF"/>
              </a:solidFill>
              <a:latin typeface="Open Sans Bold"/>
              <a:ea typeface="Open Sans Bold"/>
              <a:cs typeface="Open Sans Bold"/>
              <a:sym typeface="Open Sans Bold"/>
            </a:endParaRPr>
          </a:p>
          <a:p>
            <a:pPr marL="627309" lvl="1" indent="-313654" algn="l">
              <a:lnSpc>
                <a:spcPts val="3515"/>
              </a:lnSpc>
              <a:buFont typeface="Arial"/>
              <a:buChar char="•"/>
            </a:pPr>
            <a:r>
              <a:rPr lang="en-US" sz="2905" b="1">
                <a:solidFill>
                  <a:srgbClr val="FFFFFF"/>
                </a:solidFill>
                <a:latin typeface="Open Sans Bold"/>
                <a:ea typeface="Open Sans Bold"/>
                <a:cs typeface="Open Sans Bold"/>
                <a:sym typeface="Open Sans Bold"/>
              </a:rPr>
              <a:t>Share Methods, Tools, Data Standards and Technical Approaches Across Agencies </a:t>
            </a:r>
          </a:p>
        </p:txBody>
      </p:sp>
      <p:sp>
        <p:nvSpPr>
          <p:cNvPr id="8" name="AutoShape 8"/>
          <p:cNvSpPr/>
          <p:nvPr/>
        </p:nvSpPr>
        <p:spPr>
          <a:xfrm>
            <a:off x="10456733" y="2990845"/>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9" name="TextBox 9"/>
          <p:cNvSpPr txBox="1"/>
          <p:nvPr/>
        </p:nvSpPr>
        <p:spPr>
          <a:xfrm>
            <a:off x="6094982" y="1104900"/>
            <a:ext cx="12193018" cy="1488440"/>
          </a:xfrm>
          <a:prstGeom prst="rect">
            <a:avLst/>
          </a:prstGeom>
        </p:spPr>
        <p:txBody>
          <a:bodyPr lIns="0" tIns="0" rIns="0" bIns="0" rtlCol="0" anchor="t">
            <a:spAutoFit/>
          </a:bodyPr>
          <a:lstStyle/>
          <a:p>
            <a:pPr algn="ctr">
              <a:lnSpc>
                <a:spcPts val="5830"/>
              </a:lnSpc>
            </a:pPr>
            <a:r>
              <a:rPr lang="en-US" sz="5500" b="1" spc="-346">
                <a:solidFill>
                  <a:srgbClr val="FFFFFF"/>
                </a:solidFill>
                <a:latin typeface="Open Sans Bold"/>
                <a:ea typeface="Open Sans Bold"/>
                <a:cs typeface="Open Sans Bold"/>
                <a:sym typeface="Open Sans Bold"/>
              </a:rPr>
              <a:t>NCI Director to Harness Innovation </a:t>
            </a:r>
          </a:p>
          <a:p>
            <a:pPr algn="ctr">
              <a:lnSpc>
                <a:spcPts val="5830"/>
              </a:lnSpc>
            </a:pPr>
            <a:r>
              <a:rPr lang="en-US" sz="5500" b="1" spc="-346">
                <a:solidFill>
                  <a:srgbClr val="FFFFFF"/>
                </a:solidFill>
                <a:latin typeface="Open Sans Bold"/>
                <a:ea typeface="Open Sans Bold"/>
                <a:cs typeface="Open Sans Bold"/>
                <a:sym typeface="Open Sans Bold"/>
              </a:rPr>
              <a:t>in AI to Accelerate Progress</a:t>
            </a:r>
          </a:p>
        </p:txBody>
      </p:sp>
      <p:sp>
        <p:nvSpPr>
          <p:cNvPr id="10" name="TextBox 10"/>
          <p:cNvSpPr txBox="1"/>
          <p:nvPr/>
        </p:nvSpPr>
        <p:spPr>
          <a:xfrm>
            <a:off x="1038225" y="7939945"/>
            <a:ext cx="3919612" cy="77173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Natalee</a:t>
            </a:r>
          </a:p>
          <a:p>
            <a:pPr algn="just">
              <a:lnSpc>
                <a:spcPts val="3138"/>
              </a:lnSpc>
              <a:spcBef>
                <a:spcPct val="0"/>
              </a:spcBef>
            </a:pPr>
            <a:r>
              <a:rPr lang="en-US" sz="2241" b="1">
                <a:solidFill>
                  <a:srgbClr val="FFFFFF"/>
                </a:solidFill>
                <a:latin typeface="Open Sans Bold"/>
                <a:ea typeface="Open Sans Bold"/>
                <a:cs typeface="Open Sans Bold"/>
                <a:sym typeface="Open Sans Bold"/>
              </a:rPr>
              <a:t>Beating Solid Tumor Cancer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sp>
        <p:nvSpPr>
          <p:cNvPr id="5" name="Freeform 5"/>
          <p:cNvSpPr/>
          <p:nvPr/>
        </p:nvSpPr>
        <p:spPr>
          <a:xfrm>
            <a:off x="5520161" y="4195995"/>
            <a:ext cx="12767839" cy="3791575"/>
          </a:xfrm>
          <a:custGeom>
            <a:avLst/>
            <a:gdLst/>
            <a:ahLst/>
            <a:cxnLst/>
            <a:rect l="l" t="t" r="r" b="b"/>
            <a:pathLst>
              <a:path w="12767839" h="3791575">
                <a:moveTo>
                  <a:pt x="0" y="0"/>
                </a:moveTo>
                <a:lnTo>
                  <a:pt x="12767839" y="0"/>
                </a:lnTo>
                <a:lnTo>
                  <a:pt x="12767839" y="3791575"/>
                </a:lnTo>
                <a:lnTo>
                  <a:pt x="0" y="3791575"/>
                </a:lnTo>
                <a:lnTo>
                  <a:pt x="0" y="0"/>
                </a:lnTo>
                <a:close/>
              </a:path>
            </a:pathLst>
          </a:custGeom>
          <a:blipFill>
            <a:blip r:embed="rId3"/>
            <a:stretch>
              <a:fillRect t="-36271" b="-32099"/>
            </a:stretch>
          </a:blipFill>
        </p:spPr>
        <p:txBody>
          <a:bodyPr/>
          <a:lstStyle/>
          <a:p>
            <a:endParaRPr lang="en-US"/>
          </a:p>
        </p:txBody>
      </p:sp>
      <p:grpSp>
        <p:nvGrpSpPr>
          <p:cNvPr id="6" name="Group 6"/>
          <p:cNvGrpSpPr/>
          <p:nvPr/>
        </p:nvGrpSpPr>
        <p:grpSpPr>
          <a:xfrm>
            <a:off x="657701" y="1398681"/>
            <a:ext cx="5198941" cy="7798412"/>
            <a:chOff x="0" y="0"/>
            <a:chExt cx="6350000" cy="9525000"/>
          </a:xfrm>
        </p:grpSpPr>
        <p:sp>
          <p:nvSpPr>
            <p:cNvPr id="7" name="Freeform 7"/>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4"/>
              <a:stretch>
                <a:fillRect l="-4984" r="-4984"/>
              </a:stretch>
            </a:blipFill>
          </p:spPr>
          <p:txBody>
            <a:bodyPr/>
            <a:lstStyle/>
            <a:p>
              <a:endParaRPr lang="en-US"/>
            </a:p>
          </p:txBody>
        </p:sp>
      </p:grpSp>
      <p:sp>
        <p:nvSpPr>
          <p:cNvPr id="8" name="AutoShape 8"/>
          <p:cNvSpPr/>
          <p:nvPr/>
        </p:nvSpPr>
        <p:spPr>
          <a:xfrm>
            <a:off x="10719195" y="2920419"/>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9" name="TextBox 9"/>
          <p:cNvSpPr txBox="1"/>
          <p:nvPr/>
        </p:nvSpPr>
        <p:spPr>
          <a:xfrm>
            <a:off x="6278478" y="1603871"/>
            <a:ext cx="11791690" cy="920750"/>
          </a:xfrm>
          <a:prstGeom prst="rect">
            <a:avLst/>
          </a:prstGeom>
        </p:spPr>
        <p:txBody>
          <a:bodyPr lIns="0" tIns="0" rIns="0" bIns="0" rtlCol="0" anchor="t">
            <a:spAutoFit/>
          </a:bodyPr>
          <a:lstStyle/>
          <a:p>
            <a:pPr algn="l">
              <a:lnSpc>
                <a:spcPts val="7149"/>
              </a:lnSpc>
            </a:pPr>
            <a:r>
              <a:rPr lang="en-US" sz="6499" b="1">
                <a:solidFill>
                  <a:srgbClr val="FFFFFF"/>
                </a:solidFill>
                <a:latin typeface="Open Sans Bold"/>
                <a:ea typeface="Open Sans Bold"/>
                <a:cs typeface="Open Sans Bold"/>
                <a:sym typeface="Open Sans Bold"/>
              </a:rPr>
              <a:t>4. Timeline &amp; Accountability </a:t>
            </a:r>
          </a:p>
        </p:txBody>
      </p:sp>
      <p:sp>
        <p:nvSpPr>
          <p:cNvPr id="10" name="TextBox 10"/>
          <p:cNvSpPr txBox="1"/>
          <p:nvPr/>
        </p:nvSpPr>
        <p:spPr>
          <a:xfrm>
            <a:off x="1038225" y="7939945"/>
            <a:ext cx="2988246" cy="77173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Kobe</a:t>
            </a:r>
          </a:p>
          <a:p>
            <a:pPr algn="just">
              <a:lnSpc>
                <a:spcPts val="3138"/>
              </a:lnSpc>
              <a:spcBef>
                <a:spcPct val="0"/>
              </a:spcBef>
            </a:pPr>
            <a:r>
              <a:rPr lang="en-US" sz="2241" b="1">
                <a:solidFill>
                  <a:srgbClr val="FFFFFF"/>
                </a:solidFill>
                <a:latin typeface="Open Sans Bold"/>
                <a:ea typeface="Open Sans Bold"/>
                <a:cs typeface="Open Sans Bold"/>
                <a:sym typeface="Open Sans Bold"/>
              </a:rPr>
              <a:t>Beating Brain Cancer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203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sp>
        <p:nvSpPr>
          <p:cNvPr id="5" name="AutoShape 5"/>
          <p:cNvSpPr/>
          <p:nvPr/>
        </p:nvSpPr>
        <p:spPr>
          <a:xfrm>
            <a:off x="10456733" y="2953184"/>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6" name="TextBox 6"/>
          <p:cNvSpPr txBox="1"/>
          <p:nvPr/>
        </p:nvSpPr>
        <p:spPr>
          <a:xfrm>
            <a:off x="6625720" y="1880730"/>
            <a:ext cx="11021803" cy="815340"/>
          </a:xfrm>
          <a:prstGeom prst="rect">
            <a:avLst/>
          </a:prstGeom>
        </p:spPr>
        <p:txBody>
          <a:bodyPr lIns="0" tIns="0" rIns="0" bIns="0" rtlCol="0" anchor="t">
            <a:spAutoFit/>
          </a:bodyPr>
          <a:lstStyle/>
          <a:p>
            <a:pPr algn="r">
              <a:lnSpc>
                <a:spcPts val="6270"/>
              </a:lnSpc>
            </a:pPr>
            <a:r>
              <a:rPr lang="en-US" sz="5700" b="1">
                <a:solidFill>
                  <a:srgbClr val="FFFFFF"/>
                </a:solidFill>
                <a:latin typeface="Open Sans Bold"/>
                <a:ea typeface="Open Sans Bold"/>
                <a:cs typeface="Open Sans Bold"/>
                <a:sym typeface="Open Sans Bold"/>
              </a:rPr>
              <a:t>Functional Precision Medicine</a:t>
            </a:r>
          </a:p>
        </p:txBody>
      </p:sp>
      <p:sp>
        <p:nvSpPr>
          <p:cNvPr id="7" name="TextBox 7"/>
          <p:cNvSpPr txBox="1"/>
          <p:nvPr/>
        </p:nvSpPr>
        <p:spPr>
          <a:xfrm>
            <a:off x="6625720" y="3200774"/>
            <a:ext cx="11021803" cy="3938623"/>
          </a:xfrm>
          <a:prstGeom prst="rect">
            <a:avLst/>
          </a:prstGeom>
        </p:spPr>
        <p:txBody>
          <a:bodyPr lIns="0" tIns="0" rIns="0" bIns="0" rtlCol="0" anchor="t">
            <a:spAutoFit/>
          </a:bodyPr>
          <a:lstStyle/>
          <a:p>
            <a:pPr algn="l">
              <a:lnSpc>
                <a:spcPts val="3478"/>
              </a:lnSpc>
            </a:pPr>
            <a:r>
              <a:rPr lang="en-US" sz="2805" b="1">
                <a:solidFill>
                  <a:srgbClr val="FFFFFF"/>
                </a:solidFill>
                <a:latin typeface="Open Sans Bold"/>
                <a:ea typeface="Open Sans Bold"/>
                <a:cs typeface="Open Sans Bold"/>
                <a:sym typeface="Open Sans Bold"/>
              </a:rPr>
              <a:t>What it is: </a:t>
            </a:r>
            <a:r>
              <a:rPr lang="en-US" sz="2805">
                <a:solidFill>
                  <a:srgbClr val="FFFFFF"/>
                </a:solidFill>
                <a:latin typeface="Open Sans"/>
                <a:ea typeface="Open Sans"/>
                <a:cs typeface="Open Sans"/>
                <a:sym typeface="Open Sans"/>
              </a:rPr>
              <a:t>Doctors test drugs directly on a child's living tumor cells to see which treatments actually work. </a:t>
            </a:r>
          </a:p>
          <a:p>
            <a:pPr algn="l">
              <a:lnSpc>
                <a:spcPts val="3478"/>
              </a:lnSpc>
            </a:pPr>
            <a:endParaRPr lang="en-US" sz="2805">
              <a:solidFill>
                <a:srgbClr val="FFFFFF"/>
              </a:solidFill>
              <a:latin typeface="Open Sans"/>
              <a:ea typeface="Open Sans"/>
              <a:cs typeface="Open Sans"/>
              <a:sym typeface="Open Sans"/>
            </a:endParaRPr>
          </a:p>
          <a:p>
            <a:pPr algn="l">
              <a:lnSpc>
                <a:spcPts val="3478"/>
              </a:lnSpc>
            </a:pPr>
            <a:r>
              <a:rPr lang="en-US" sz="2805" b="1">
                <a:solidFill>
                  <a:srgbClr val="FFFFFF"/>
                </a:solidFill>
                <a:latin typeface="Open Sans Bold"/>
                <a:ea typeface="Open Sans Bold"/>
                <a:cs typeface="Open Sans Bold"/>
                <a:sym typeface="Open Sans Bold"/>
              </a:rPr>
              <a:t>Why it matters for kids: </a:t>
            </a:r>
            <a:r>
              <a:rPr lang="en-US" sz="2805">
                <a:solidFill>
                  <a:srgbClr val="FFFFFF"/>
                </a:solidFill>
                <a:latin typeface="Open Sans"/>
                <a:ea typeface="Open Sans"/>
                <a:cs typeface="Open Sans"/>
                <a:sym typeface="Open Sans"/>
              </a:rPr>
              <a:t>Many pediatric cancers have few targetable mutations, so testing what works on the actual tumor can open treatment options.</a:t>
            </a:r>
          </a:p>
          <a:p>
            <a:pPr algn="l">
              <a:lnSpc>
                <a:spcPts val="3478"/>
              </a:lnSpc>
            </a:pPr>
            <a:endParaRPr lang="en-US" sz="2805">
              <a:solidFill>
                <a:srgbClr val="FFFFFF"/>
              </a:solidFill>
              <a:latin typeface="Open Sans"/>
              <a:ea typeface="Open Sans"/>
              <a:cs typeface="Open Sans"/>
              <a:sym typeface="Open Sans"/>
            </a:endParaRPr>
          </a:p>
          <a:p>
            <a:pPr algn="l">
              <a:lnSpc>
                <a:spcPts val="3478"/>
              </a:lnSpc>
            </a:pPr>
            <a:r>
              <a:rPr lang="en-US" sz="2805" b="1">
                <a:solidFill>
                  <a:srgbClr val="FFFFFF"/>
                </a:solidFill>
                <a:latin typeface="Open Sans Bold"/>
                <a:ea typeface="Open Sans Bold"/>
                <a:cs typeface="Open Sans Bold"/>
                <a:sym typeface="Open Sans Bold"/>
              </a:rPr>
              <a:t>In the bill: </a:t>
            </a:r>
            <a:r>
              <a:rPr lang="en-US" sz="2805">
                <a:solidFill>
                  <a:srgbClr val="FFFFFF"/>
                </a:solidFill>
                <a:latin typeface="Open Sans"/>
                <a:ea typeface="Open Sans"/>
                <a:cs typeface="Open Sans"/>
                <a:sym typeface="Open Sans"/>
              </a:rPr>
              <a:t>Section 201 names "functional precision medicine approaches" as a required part of the CCDI for the first time. </a:t>
            </a:r>
          </a:p>
        </p:txBody>
      </p:sp>
      <p:sp>
        <p:nvSpPr>
          <p:cNvPr id="8" name="TextBox 8"/>
          <p:cNvSpPr txBox="1"/>
          <p:nvPr/>
        </p:nvSpPr>
        <p:spPr>
          <a:xfrm>
            <a:off x="6452099" y="7606121"/>
            <a:ext cx="11021803" cy="949536"/>
          </a:xfrm>
          <a:prstGeom prst="rect">
            <a:avLst/>
          </a:prstGeom>
        </p:spPr>
        <p:txBody>
          <a:bodyPr lIns="0" tIns="0" rIns="0" bIns="0" rtlCol="0" anchor="t">
            <a:spAutoFit/>
          </a:bodyPr>
          <a:lstStyle/>
          <a:p>
            <a:pPr algn="l">
              <a:lnSpc>
                <a:spcPts val="3838"/>
              </a:lnSpc>
              <a:spcBef>
                <a:spcPct val="0"/>
              </a:spcBef>
            </a:pPr>
            <a:r>
              <a:rPr lang="en-US" sz="2741" b="1">
                <a:solidFill>
                  <a:srgbClr val="FFFFFF"/>
                </a:solidFill>
                <a:latin typeface="Open Sans Bold"/>
                <a:ea typeface="Open Sans Bold"/>
                <a:cs typeface="Open Sans Bold"/>
                <a:sym typeface="Open Sans Bold"/>
              </a:rPr>
              <a:t>Note: </a:t>
            </a:r>
            <a:r>
              <a:rPr lang="en-US" sz="2741">
                <a:solidFill>
                  <a:srgbClr val="FFFFFF"/>
                </a:solidFill>
                <a:latin typeface="Open Sans"/>
                <a:ea typeface="Open Sans"/>
                <a:cs typeface="Open Sans"/>
                <a:sym typeface="Open Sans"/>
              </a:rPr>
              <a:t>Functional Precision Medicine is one of the top three priorities of the NCI Director. </a:t>
            </a:r>
          </a:p>
        </p:txBody>
      </p:sp>
      <p:grpSp>
        <p:nvGrpSpPr>
          <p:cNvPr id="9" name="Group 9"/>
          <p:cNvGrpSpPr/>
          <p:nvPr/>
        </p:nvGrpSpPr>
        <p:grpSpPr>
          <a:xfrm>
            <a:off x="1036254" y="1459888"/>
            <a:ext cx="5198941" cy="7798412"/>
            <a:chOff x="0" y="0"/>
            <a:chExt cx="6350000" cy="9525000"/>
          </a:xfrm>
        </p:grpSpPr>
        <p:sp>
          <p:nvSpPr>
            <p:cNvPr id="10" name="Freeform 10"/>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6250" r="-6250"/>
              </a:stretch>
            </a:blipFill>
          </p:spPr>
          <p:txBody>
            <a:bodyPr/>
            <a:lstStyle/>
            <a:p>
              <a:endParaRPr lang="en-US"/>
            </a:p>
          </p:txBody>
        </p:sp>
      </p:grpSp>
      <p:sp>
        <p:nvSpPr>
          <p:cNvPr id="11" name="TextBox 11"/>
          <p:cNvSpPr txBox="1"/>
          <p:nvPr/>
        </p:nvSpPr>
        <p:spPr>
          <a:xfrm>
            <a:off x="1416777" y="8096402"/>
            <a:ext cx="3091755" cy="77173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Ingrid</a:t>
            </a:r>
          </a:p>
          <a:p>
            <a:pPr algn="just">
              <a:lnSpc>
                <a:spcPts val="3138"/>
              </a:lnSpc>
              <a:spcBef>
                <a:spcPct val="0"/>
              </a:spcBef>
            </a:pPr>
            <a:r>
              <a:rPr lang="en-US" sz="2241" b="1">
                <a:solidFill>
                  <a:srgbClr val="FFFFFF"/>
                </a:solidFill>
                <a:latin typeface="Open Sans Bold"/>
                <a:ea typeface="Open Sans Bold"/>
                <a:cs typeface="Open Sans Bold"/>
                <a:sym typeface="Open Sans Bold"/>
              </a:rPr>
              <a:t>Fighting Blood Cancer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3822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grpSp>
        <p:nvGrpSpPr>
          <p:cNvPr id="5" name="Group 5"/>
          <p:cNvGrpSpPr/>
          <p:nvPr/>
        </p:nvGrpSpPr>
        <p:grpSpPr>
          <a:xfrm>
            <a:off x="657701" y="1398681"/>
            <a:ext cx="5198941" cy="7798412"/>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125"/>
              </a:stretch>
            </a:blipFill>
          </p:spPr>
          <p:txBody>
            <a:bodyPr/>
            <a:lstStyle/>
            <a:p>
              <a:endParaRPr lang="en-US"/>
            </a:p>
          </p:txBody>
        </p:sp>
      </p:grpSp>
      <p:sp>
        <p:nvSpPr>
          <p:cNvPr id="7" name="TextBox 7"/>
          <p:cNvSpPr txBox="1"/>
          <p:nvPr/>
        </p:nvSpPr>
        <p:spPr>
          <a:xfrm>
            <a:off x="6161178" y="3196989"/>
            <a:ext cx="11098122" cy="4258945"/>
          </a:xfrm>
          <a:prstGeom prst="rect">
            <a:avLst/>
          </a:prstGeom>
        </p:spPr>
        <p:txBody>
          <a:bodyPr lIns="0" tIns="0" rIns="0" bIns="0" rtlCol="0" anchor="t">
            <a:spAutoFit/>
          </a:bodyPr>
          <a:lstStyle/>
          <a:p>
            <a:pPr algn="ctr">
              <a:lnSpc>
                <a:spcPts val="6709"/>
              </a:lnSpc>
            </a:pPr>
            <a:r>
              <a:rPr lang="en-US" sz="6099" b="1">
                <a:solidFill>
                  <a:srgbClr val="FFFFFF"/>
                </a:solidFill>
                <a:latin typeface="Open Sans Bold"/>
                <a:ea typeface="Open Sans Bold"/>
                <a:cs typeface="Open Sans Bold"/>
                <a:sym typeface="Open Sans Bold"/>
              </a:rPr>
              <a:t>There are Ongoing Discussions With the Senate to Introduce the </a:t>
            </a:r>
          </a:p>
          <a:p>
            <a:pPr algn="ctr">
              <a:lnSpc>
                <a:spcPts val="6709"/>
              </a:lnSpc>
            </a:pPr>
            <a:r>
              <a:rPr lang="en-US" sz="6099" b="1">
                <a:solidFill>
                  <a:srgbClr val="FFFFFF"/>
                </a:solidFill>
                <a:latin typeface="Open Sans Bold"/>
                <a:ea typeface="Open Sans Bold"/>
                <a:cs typeface="Open Sans Bold"/>
                <a:sym typeface="Open Sans Bold"/>
              </a:rPr>
              <a:t>Ailani Myers AIM to Cure Kids With Cancer Act </a:t>
            </a:r>
          </a:p>
        </p:txBody>
      </p:sp>
      <p:sp>
        <p:nvSpPr>
          <p:cNvPr id="8" name="AutoShape 8"/>
          <p:cNvSpPr/>
          <p:nvPr/>
        </p:nvSpPr>
        <p:spPr>
          <a:xfrm>
            <a:off x="10075733" y="2511921"/>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9" name="TextBox 9"/>
          <p:cNvSpPr txBox="1"/>
          <p:nvPr/>
        </p:nvSpPr>
        <p:spPr>
          <a:xfrm>
            <a:off x="887297" y="7942734"/>
            <a:ext cx="3032075" cy="1162260"/>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Issac</a:t>
            </a:r>
          </a:p>
          <a:p>
            <a:pPr algn="just">
              <a:lnSpc>
                <a:spcPts val="3138"/>
              </a:lnSpc>
            </a:pPr>
            <a:r>
              <a:rPr lang="en-US" sz="2241" b="1">
                <a:solidFill>
                  <a:srgbClr val="FFFFFF"/>
                </a:solidFill>
                <a:latin typeface="Open Sans Bold"/>
                <a:ea typeface="Open Sans Bold"/>
                <a:cs typeface="Open Sans Bold"/>
                <a:sym typeface="Open Sans Bold"/>
              </a:rPr>
              <a:t>Beating Blood Cancer</a:t>
            </a:r>
          </a:p>
          <a:p>
            <a:pPr algn="just">
              <a:lnSpc>
                <a:spcPts val="3138"/>
              </a:lnSpc>
              <a:spcBef>
                <a:spcPct val="0"/>
              </a:spcBef>
            </a:pPr>
            <a:endParaRPr lang="en-US" sz="2241" b="1">
              <a:solidFill>
                <a:srgbClr val="FFFFFF"/>
              </a:solidFill>
              <a:latin typeface="Open Sans Bold"/>
              <a:ea typeface="Open Sans Bold"/>
              <a:cs typeface="Open Sans Bold"/>
              <a:sym typeface="Open Sans Bold"/>
            </a:endParaRPr>
          </a:p>
        </p:txBody>
      </p:sp>
      <p:sp>
        <p:nvSpPr>
          <p:cNvPr id="10" name="TextBox 10"/>
          <p:cNvSpPr txBox="1"/>
          <p:nvPr/>
        </p:nvSpPr>
        <p:spPr>
          <a:xfrm>
            <a:off x="5856643" y="1455831"/>
            <a:ext cx="11098122" cy="868045"/>
          </a:xfrm>
          <a:prstGeom prst="rect">
            <a:avLst/>
          </a:prstGeom>
        </p:spPr>
        <p:txBody>
          <a:bodyPr lIns="0" tIns="0" rIns="0" bIns="0" rtlCol="0" anchor="t">
            <a:spAutoFit/>
          </a:bodyPr>
          <a:lstStyle/>
          <a:p>
            <a:pPr algn="ctr">
              <a:lnSpc>
                <a:spcPts val="6709"/>
              </a:lnSpc>
            </a:pPr>
            <a:r>
              <a:rPr lang="en-US" sz="6099" b="1">
                <a:solidFill>
                  <a:srgbClr val="FFFFFF"/>
                </a:solidFill>
                <a:latin typeface="Open Sans Bold"/>
                <a:ea typeface="Open Sans Bold"/>
                <a:cs typeface="Open Sans Bold"/>
                <a:sym typeface="Open Sans Bold"/>
              </a:rPr>
              <a:t>Senate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541178"/>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3822492" y="0"/>
            <a:ext cx="14876255" cy="10287000"/>
            <a:chOff x="0" y="0"/>
            <a:chExt cx="5426898" cy="3752725"/>
          </a:xfrm>
        </p:grpSpPr>
        <p:sp>
          <p:nvSpPr>
            <p:cNvPr id="4" name="Freeform 4"/>
            <p:cNvSpPr/>
            <p:nvPr/>
          </p:nvSpPr>
          <p:spPr>
            <a:xfrm>
              <a:off x="0" y="0"/>
              <a:ext cx="5426898" cy="3752726"/>
            </a:xfrm>
            <a:custGeom>
              <a:avLst/>
              <a:gdLst/>
              <a:ahLst/>
              <a:cxnLst/>
              <a:rect l="l" t="t" r="r" b="b"/>
              <a:pathLst>
                <a:path w="5426898" h="3752726">
                  <a:moveTo>
                    <a:pt x="0" y="0"/>
                  </a:moveTo>
                  <a:lnTo>
                    <a:pt x="5426898" y="0"/>
                  </a:lnTo>
                  <a:lnTo>
                    <a:pt x="5426898" y="3752726"/>
                  </a:lnTo>
                  <a:lnTo>
                    <a:pt x="0" y="3752726"/>
                  </a:lnTo>
                  <a:close/>
                </a:path>
              </a:pathLst>
            </a:custGeom>
            <a:solidFill>
              <a:srgbClr val="002D72"/>
            </a:solidFill>
          </p:spPr>
          <p:txBody>
            <a:bodyPr/>
            <a:lstStyle/>
            <a:p>
              <a:endParaRPr lang="en-US"/>
            </a:p>
          </p:txBody>
        </p:sp>
      </p:grpSp>
      <p:grpSp>
        <p:nvGrpSpPr>
          <p:cNvPr id="5" name="Group 5"/>
          <p:cNvGrpSpPr/>
          <p:nvPr/>
        </p:nvGrpSpPr>
        <p:grpSpPr>
          <a:xfrm>
            <a:off x="657701" y="1398681"/>
            <a:ext cx="5198941" cy="7798412"/>
            <a:chOff x="0" y="0"/>
            <a:chExt cx="6350000" cy="9525000"/>
          </a:xfrm>
        </p:grpSpPr>
        <p:sp>
          <p:nvSpPr>
            <p:cNvPr id="6" name="Freeform 6"/>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37153" r="-6250" b="-27469"/>
              </a:stretch>
            </a:blipFill>
          </p:spPr>
          <p:txBody>
            <a:bodyPr/>
            <a:lstStyle/>
            <a:p>
              <a:endParaRPr lang="en-US"/>
            </a:p>
          </p:txBody>
        </p:sp>
      </p:grpSp>
      <p:sp>
        <p:nvSpPr>
          <p:cNvPr id="7" name="TextBox 7"/>
          <p:cNvSpPr txBox="1"/>
          <p:nvPr/>
        </p:nvSpPr>
        <p:spPr>
          <a:xfrm>
            <a:off x="6067023" y="1152525"/>
            <a:ext cx="11771458" cy="3352800"/>
          </a:xfrm>
          <a:prstGeom prst="rect">
            <a:avLst/>
          </a:prstGeom>
        </p:spPr>
        <p:txBody>
          <a:bodyPr lIns="0" tIns="0" rIns="0" bIns="0" rtlCol="0" anchor="t">
            <a:spAutoFit/>
          </a:bodyPr>
          <a:lstStyle/>
          <a:p>
            <a:pPr algn="ctr">
              <a:lnSpc>
                <a:spcPts val="6050"/>
              </a:lnSpc>
            </a:pPr>
            <a:r>
              <a:rPr lang="en-US" sz="5500" b="1">
                <a:solidFill>
                  <a:srgbClr val="FFFFFF"/>
                </a:solidFill>
                <a:latin typeface="Open Sans Bold"/>
                <a:ea typeface="Open Sans Bold"/>
                <a:cs typeface="Open Sans Bold"/>
                <a:sym typeface="Open Sans Bold"/>
              </a:rPr>
              <a:t>What Can You Do?</a:t>
            </a:r>
          </a:p>
          <a:p>
            <a:pPr algn="ctr">
              <a:lnSpc>
                <a:spcPts val="6050"/>
              </a:lnSpc>
            </a:pPr>
            <a:r>
              <a:rPr lang="en-US" sz="5500" b="1">
                <a:solidFill>
                  <a:srgbClr val="FFFFFF"/>
                </a:solidFill>
                <a:latin typeface="Open Sans Bold"/>
                <a:ea typeface="Open Sans Bold"/>
                <a:cs typeface="Open Sans Bold"/>
                <a:sym typeface="Open Sans Bold"/>
              </a:rPr>
              <a:t> </a:t>
            </a:r>
          </a:p>
          <a:p>
            <a:pPr algn="ctr">
              <a:lnSpc>
                <a:spcPts val="7149"/>
              </a:lnSpc>
            </a:pPr>
            <a:r>
              <a:rPr lang="en-US" sz="6499" b="1">
                <a:solidFill>
                  <a:srgbClr val="FFFFFF"/>
                </a:solidFill>
                <a:latin typeface="Open Sans Bold"/>
                <a:ea typeface="Open Sans Bold"/>
                <a:cs typeface="Open Sans Bold"/>
                <a:sym typeface="Open Sans Bold"/>
              </a:rPr>
              <a:t>Advocacy to the E&amp;C Committee to Pass AIM ACT </a:t>
            </a:r>
          </a:p>
        </p:txBody>
      </p:sp>
      <p:sp>
        <p:nvSpPr>
          <p:cNvPr id="8" name="AutoShape 8"/>
          <p:cNvSpPr/>
          <p:nvPr/>
        </p:nvSpPr>
        <p:spPr>
          <a:xfrm>
            <a:off x="10805966" y="2317342"/>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9" name="Freeform 9"/>
          <p:cNvSpPr/>
          <p:nvPr/>
        </p:nvSpPr>
        <p:spPr>
          <a:xfrm>
            <a:off x="6105123" y="4674910"/>
            <a:ext cx="11771458" cy="2582364"/>
          </a:xfrm>
          <a:custGeom>
            <a:avLst/>
            <a:gdLst/>
            <a:ahLst/>
            <a:cxnLst/>
            <a:rect l="l" t="t" r="r" b="b"/>
            <a:pathLst>
              <a:path w="11771458" h="2582364">
                <a:moveTo>
                  <a:pt x="0" y="0"/>
                </a:moveTo>
                <a:lnTo>
                  <a:pt x="11771458" y="0"/>
                </a:lnTo>
                <a:lnTo>
                  <a:pt x="11771458" y="2582364"/>
                </a:lnTo>
                <a:lnTo>
                  <a:pt x="0" y="2582364"/>
                </a:lnTo>
                <a:lnTo>
                  <a:pt x="0" y="0"/>
                </a:lnTo>
                <a:close/>
              </a:path>
            </a:pathLst>
          </a:custGeom>
          <a:blipFill>
            <a:blip r:embed="rId4"/>
            <a:stretch>
              <a:fillRect/>
            </a:stretch>
          </a:blipFill>
        </p:spPr>
        <p:txBody>
          <a:bodyPr/>
          <a:lstStyle/>
          <a:p>
            <a:endParaRPr lang="en-US"/>
          </a:p>
        </p:txBody>
      </p:sp>
      <p:sp>
        <p:nvSpPr>
          <p:cNvPr id="10" name="TextBox 10"/>
          <p:cNvSpPr txBox="1"/>
          <p:nvPr/>
        </p:nvSpPr>
        <p:spPr>
          <a:xfrm>
            <a:off x="1038225" y="7939945"/>
            <a:ext cx="3524994" cy="1552785"/>
          </a:xfrm>
          <a:prstGeom prst="rect">
            <a:avLst/>
          </a:prstGeom>
        </p:spPr>
        <p:txBody>
          <a:bodyPr lIns="0" tIns="0" rIns="0" bIns="0" rtlCol="0" anchor="t">
            <a:spAutoFit/>
          </a:bodyPr>
          <a:lstStyle/>
          <a:p>
            <a:pPr algn="just">
              <a:lnSpc>
                <a:spcPts val="3138"/>
              </a:lnSpc>
            </a:pPr>
            <a:r>
              <a:rPr lang="en-US" sz="2241" b="1">
                <a:solidFill>
                  <a:srgbClr val="FFFFFF"/>
                </a:solidFill>
                <a:latin typeface="Open Sans Bold"/>
                <a:ea typeface="Open Sans Bold"/>
                <a:cs typeface="Open Sans Bold"/>
                <a:sym typeface="Open Sans Bold"/>
              </a:rPr>
              <a:t>Rally Kid Ailani</a:t>
            </a:r>
          </a:p>
          <a:p>
            <a:pPr algn="just">
              <a:lnSpc>
                <a:spcPts val="3138"/>
              </a:lnSpc>
            </a:pPr>
            <a:r>
              <a:rPr lang="en-US" sz="2241" b="1">
                <a:solidFill>
                  <a:srgbClr val="FFFFFF"/>
                </a:solidFill>
                <a:latin typeface="Open Sans Bold"/>
                <a:ea typeface="Open Sans Bold"/>
                <a:cs typeface="Open Sans Bold"/>
                <a:sym typeface="Open Sans Bold"/>
              </a:rPr>
              <a:t>Eight-Time Blood Cancer </a:t>
            </a:r>
          </a:p>
          <a:p>
            <a:pPr algn="just">
              <a:lnSpc>
                <a:spcPts val="3138"/>
              </a:lnSpc>
            </a:pPr>
            <a:r>
              <a:rPr lang="en-US" sz="2241" b="1">
                <a:solidFill>
                  <a:srgbClr val="FFFFFF"/>
                </a:solidFill>
                <a:latin typeface="Open Sans Bold"/>
                <a:ea typeface="Open Sans Bold"/>
                <a:cs typeface="Open Sans Bold"/>
                <a:sym typeface="Open Sans Bold"/>
              </a:rPr>
              <a:t>Fighter and Survivor</a:t>
            </a:r>
          </a:p>
          <a:p>
            <a:pPr algn="just">
              <a:lnSpc>
                <a:spcPts val="3138"/>
              </a:lnSpc>
              <a:spcBef>
                <a:spcPct val="0"/>
              </a:spcBef>
            </a:pPr>
            <a:r>
              <a:rPr lang="en-US" sz="2241" b="1">
                <a:solidFill>
                  <a:srgbClr val="FFFFFF"/>
                </a:solidFill>
                <a:latin typeface="Open Sans Bold"/>
                <a:ea typeface="Open Sans Bold"/>
                <a:cs typeface="Open Sans Bold"/>
                <a:sym typeface="Open Sans Bold"/>
              </a:rPr>
              <a:t>r</a:t>
            </a:r>
          </a:p>
        </p:txBody>
      </p:sp>
      <p:sp>
        <p:nvSpPr>
          <p:cNvPr id="11" name="TextBox 11"/>
          <p:cNvSpPr txBox="1"/>
          <p:nvPr/>
        </p:nvSpPr>
        <p:spPr>
          <a:xfrm>
            <a:off x="6067023" y="7581246"/>
            <a:ext cx="11771458" cy="1250526"/>
          </a:xfrm>
          <a:prstGeom prst="rect">
            <a:avLst/>
          </a:prstGeom>
        </p:spPr>
        <p:txBody>
          <a:bodyPr lIns="0" tIns="0" rIns="0" bIns="0" rtlCol="0" anchor="t">
            <a:spAutoFit/>
          </a:bodyPr>
          <a:lstStyle/>
          <a:p>
            <a:pPr algn="ctr">
              <a:lnSpc>
                <a:spcPts val="5098"/>
              </a:lnSpc>
            </a:pPr>
            <a:r>
              <a:rPr lang="en-US" sz="3641" b="1">
                <a:solidFill>
                  <a:srgbClr val="FFFFFF"/>
                </a:solidFill>
                <a:latin typeface="Open Sans Bold"/>
                <a:ea typeface="Open Sans Bold"/>
                <a:cs typeface="Open Sans Bold"/>
                <a:sym typeface="Open Sans Bold"/>
              </a:rPr>
              <a:t>Any Connections to</a:t>
            </a:r>
          </a:p>
          <a:p>
            <a:pPr algn="ctr">
              <a:lnSpc>
                <a:spcPts val="5098"/>
              </a:lnSpc>
              <a:spcBef>
                <a:spcPct val="0"/>
              </a:spcBef>
            </a:pPr>
            <a:r>
              <a:rPr lang="en-US" sz="3641" b="1">
                <a:solidFill>
                  <a:srgbClr val="FFFFFF"/>
                </a:solidFill>
                <a:latin typeface="Open Sans Bold"/>
                <a:ea typeface="Open Sans Bold"/>
                <a:cs typeface="Open Sans Bold"/>
                <a:sym typeface="Open Sans Bold"/>
              </a:rPr>
              <a:t>E&amp;C Health Subcommittee Members?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51266" y="0"/>
            <a:ext cx="19190531" cy="10287000"/>
            <a:chOff x="0" y="0"/>
            <a:chExt cx="7000758" cy="3752725"/>
          </a:xfrm>
        </p:grpSpPr>
        <p:sp>
          <p:nvSpPr>
            <p:cNvPr id="4" name="Freeform 4"/>
            <p:cNvSpPr/>
            <p:nvPr/>
          </p:nvSpPr>
          <p:spPr>
            <a:xfrm>
              <a:off x="0" y="0"/>
              <a:ext cx="7000758" cy="3752726"/>
            </a:xfrm>
            <a:custGeom>
              <a:avLst/>
              <a:gdLst/>
              <a:ahLst/>
              <a:cxnLst/>
              <a:rect l="l" t="t" r="r" b="b"/>
              <a:pathLst>
                <a:path w="7000758" h="3752726">
                  <a:moveTo>
                    <a:pt x="0" y="0"/>
                  </a:moveTo>
                  <a:lnTo>
                    <a:pt x="7000758" y="0"/>
                  </a:lnTo>
                  <a:lnTo>
                    <a:pt x="7000758" y="3752726"/>
                  </a:lnTo>
                  <a:lnTo>
                    <a:pt x="0" y="3752726"/>
                  </a:lnTo>
                  <a:close/>
                </a:path>
              </a:pathLst>
            </a:custGeom>
            <a:solidFill>
              <a:srgbClr val="002D72"/>
            </a:solidFill>
          </p:spPr>
          <p:txBody>
            <a:bodyPr/>
            <a:lstStyle/>
            <a:p>
              <a:endParaRPr lang="en-US"/>
            </a:p>
          </p:txBody>
        </p:sp>
      </p:grpSp>
      <p:sp>
        <p:nvSpPr>
          <p:cNvPr id="5" name="TextBox 5"/>
          <p:cNvSpPr txBox="1"/>
          <p:nvPr/>
        </p:nvSpPr>
        <p:spPr>
          <a:xfrm>
            <a:off x="1008822" y="6562365"/>
            <a:ext cx="16230600" cy="2031325"/>
          </a:xfrm>
          <a:prstGeom prst="rect">
            <a:avLst/>
          </a:prstGeom>
        </p:spPr>
        <p:txBody>
          <a:bodyPr lIns="0" tIns="0" rIns="0" bIns="0" rtlCol="0" anchor="t">
            <a:spAutoFit/>
          </a:bodyPr>
          <a:lstStyle/>
          <a:p>
            <a:pPr algn="ctr">
              <a:lnSpc>
                <a:spcPct val="100000"/>
              </a:lnSpc>
            </a:pPr>
            <a:r>
              <a:rPr lang="en-US" sz="6600">
                <a:solidFill>
                  <a:schemeClr val="bg1"/>
                </a:solidFill>
              </a:rPr>
              <a:t>Congressman McCaul Would Greatly Appreciate the Alliance’s Endorsement</a:t>
            </a:r>
            <a:endParaRPr lang="en-US" sz="6099" b="1">
              <a:solidFill>
                <a:schemeClr val="bg1"/>
              </a:solidFill>
              <a:latin typeface="Open Sans Bold"/>
              <a:ea typeface="Open Sans Bold"/>
              <a:cs typeface="Open Sans Bold"/>
              <a:sym typeface="Open Sans Bold"/>
            </a:endParaRPr>
          </a:p>
        </p:txBody>
      </p:sp>
      <p:sp>
        <p:nvSpPr>
          <p:cNvPr id="7" name="AutoShape 7"/>
          <p:cNvSpPr/>
          <p:nvPr/>
        </p:nvSpPr>
        <p:spPr>
          <a:xfrm>
            <a:off x="7959114" y="9286875"/>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8" name="Freeform 8"/>
          <p:cNvSpPr/>
          <p:nvPr/>
        </p:nvSpPr>
        <p:spPr>
          <a:xfrm>
            <a:off x="-457199" y="0"/>
            <a:ext cx="19202399" cy="6346507"/>
          </a:xfrm>
          <a:custGeom>
            <a:avLst/>
            <a:gdLst/>
            <a:ahLst/>
            <a:cxnLst/>
            <a:rect l="l" t="t" r="r" b="b"/>
            <a:pathLst>
              <a:path w="18288000" h="6103620">
                <a:moveTo>
                  <a:pt x="0" y="0"/>
                </a:moveTo>
                <a:lnTo>
                  <a:pt x="18288000" y="0"/>
                </a:lnTo>
                <a:lnTo>
                  <a:pt x="18288000" y="6103620"/>
                </a:lnTo>
                <a:lnTo>
                  <a:pt x="0" y="610362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A62B2DE-23B0-D357-EF67-0B92944721C9}"/>
              </a:ext>
            </a:extLst>
          </p:cNvPr>
          <p:cNvPicPr>
            <a:picLocks noChangeAspect="1"/>
          </p:cNvPicPr>
          <p:nvPr/>
        </p:nvPicPr>
        <p:blipFill>
          <a:blip r:embed="rId2"/>
          <a:stretch>
            <a:fillRect/>
          </a:stretch>
        </p:blipFill>
        <p:spPr>
          <a:xfrm>
            <a:off x="0" y="0"/>
            <a:ext cx="18288000" cy="10287000"/>
          </a:xfrm>
          <a:prstGeom prst="rect">
            <a:avLst/>
          </a:prstGeom>
        </p:spPr>
      </p:pic>
    </p:spTree>
    <p:extLst>
      <p:ext uri="{BB962C8B-B14F-4D97-AF65-F5344CB8AC3E}">
        <p14:creationId xmlns:p14="http://schemas.microsoft.com/office/powerpoint/2010/main" val="3612249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1355" y="2483346"/>
            <a:ext cx="15613002" cy="8154725"/>
          </a:xfrm>
          <a:custGeom>
            <a:avLst/>
            <a:gdLst/>
            <a:ahLst/>
            <a:cxnLst/>
            <a:rect l="l" t="t" r="r" b="b"/>
            <a:pathLst>
              <a:path w="15613002" h="8154725">
                <a:moveTo>
                  <a:pt x="0" y="0"/>
                </a:moveTo>
                <a:lnTo>
                  <a:pt x="15613002" y="0"/>
                </a:lnTo>
                <a:lnTo>
                  <a:pt x="15613002" y="8154725"/>
                </a:lnTo>
                <a:lnTo>
                  <a:pt x="0" y="8154725"/>
                </a:lnTo>
                <a:lnTo>
                  <a:pt x="0" y="0"/>
                </a:lnTo>
                <a:close/>
              </a:path>
            </a:pathLst>
          </a:custGeom>
          <a:blipFill>
            <a:blip r:embed="rId2">
              <a:alphaModFix amt="40000"/>
            </a:blip>
            <a:stretch>
              <a:fillRect l="-28345" r="-28345"/>
            </a:stretch>
          </a:blipFill>
        </p:spPr>
        <p:txBody>
          <a:bodyPr/>
          <a:lstStyle/>
          <a:p>
            <a:endParaRPr lang="en-US"/>
          </a:p>
        </p:txBody>
      </p:sp>
      <p:grpSp>
        <p:nvGrpSpPr>
          <p:cNvPr id="3" name="Group 3"/>
          <p:cNvGrpSpPr/>
          <p:nvPr/>
        </p:nvGrpSpPr>
        <p:grpSpPr>
          <a:xfrm>
            <a:off x="-491784" y="0"/>
            <a:ext cx="19190531" cy="10287000"/>
            <a:chOff x="0" y="0"/>
            <a:chExt cx="7000758" cy="3752725"/>
          </a:xfrm>
        </p:grpSpPr>
        <p:sp>
          <p:nvSpPr>
            <p:cNvPr id="4" name="Freeform 4"/>
            <p:cNvSpPr/>
            <p:nvPr/>
          </p:nvSpPr>
          <p:spPr>
            <a:xfrm>
              <a:off x="0" y="0"/>
              <a:ext cx="7000758" cy="3752726"/>
            </a:xfrm>
            <a:custGeom>
              <a:avLst/>
              <a:gdLst/>
              <a:ahLst/>
              <a:cxnLst/>
              <a:rect l="l" t="t" r="r" b="b"/>
              <a:pathLst>
                <a:path w="7000758" h="3752726">
                  <a:moveTo>
                    <a:pt x="0" y="0"/>
                  </a:moveTo>
                  <a:lnTo>
                    <a:pt x="7000758" y="0"/>
                  </a:lnTo>
                  <a:lnTo>
                    <a:pt x="7000758" y="3752726"/>
                  </a:lnTo>
                  <a:lnTo>
                    <a:pt x="0" y="3752726"/>
                  </a:lnTo>
                  <a:close/>
                </a:path>
              </a:pathLst>
            </a:custGeom>
            <a:solidFill>
              <a:srgbClr val="002D72"/>
            </a:solidFill>
          </p:spPr>
          <p:txBody>
            <a:bodyPr/>
            <a:lstStyle/>
            <a:p>
              <a:endParaRPr lang="en-US"/>
            </a:p>
          </p:txBody>
        </p:sp>
      </p:grpSp>
      <p:sp>
        <p:nvSpPr>
          <p:cNvPr id="5" name="TextBox 5"/>
          <p:cNvSpPr txBox="1"/>
          <p:nvPr/>
        </p:nvSpPr>
        <p:spPr>
          <a:xfrm>
            <a:off x="1028700" y="7056908"/>
            <a:ext cx="16230600" cy="868045"/>
          </a:xfrm>
          <a:prstGeom prst="rect">
            <a:avLst/>
          </a:prstGeom>
        </p:spPr>
        <p:txBody>
          <a:bodyPr lIns="0" tIns="0" rIns="0" bIns="0" rtlCol="0" anchor="t">
            <a:spAutoFit/>
          </a:bodyPr>
          <a:lstStyle/>
          <a:p>
            <a:pPr algn="ctr">
              <a:lnSpc>
                <a:spcPts val="6709"/>
              </a:lnSpc>
            </a:pPr>
            <a:r>
              <a:rPr lang="en-US" sz="6099" b="1">
                <a:solidFill>
                  <a:srgbClr val="FFFFFF"/>
                </a:solidFill>
                <a:latin typeface="Open Sans Bold"/>
                <a:ea typeface="Open Sans Bold"/>
                <a:cs typeface="Open Sans Bold"/>
                <a:sym typeface="Open Sans Bold"/>
              </a:rPr>
              <a:t>Questions?</a:t>
            </a:r>
          </a:p>
        </p:txBody>
      </p:sp>
      <p:sp>
        <p:nvSpPr>
          <p:cNvPr id="6" name="AutoShape 6"/>
          <p:cNvSpPr/>
          <p:nvPr/>
        </p:nvSpPr>
        <p:spPr>
          <a:xfrm>
            <a:off x="7918595" y="8390491"/>
            <a:ext cx="2369772" cy="0"/>
          </a:xfrm>
          <a:prstGeom prst="line">
            <a:avLst/>
          </a:prstGeom>
          <a:ln w="57150" cap="rnd">
            <a:solidFill>
              <a:srgbClr val="F1C400"/>
            </a:solidFill>
            <a:prstDash val="solid"/>
            <a:headEnd type="none" w="sm" len="sm"/>
            <a:tailEnd type="none" w="sm" len="sm"/>
          </a:ln>
        </p:spPr>
        <p:txBody>
          <a:bodyPr/>
          <a:lstStyle/>
          <a:p>
            <a:endParaRPr lang="en-US"/>
          </a:p>
        </p:txBody>
      </p:sp>
      <p:sp>
        <p:nvSpPr>
          <p:cNvPr id="7" name="Freeform 7"/>
          <p:cNvSpPr/>
          <p:nvPr/>
        </p:nvSpPr>
        <p:spPr>
          <a:xfrm>
            <a:off x="-485775" y="0"/>
            <a:ext cx="19188112" cy="6332220"/>
          </a:xfrm>
          <a:custGeom>
            <a:avLst/>
            <a:gdLst/>
            <a:ahLst/>
            <a:cxnLst/>
            <a:rect l="l" t="t" r="r" b="b"/>
            <a:pathLst>
              <a:path w="18288000" h="6103620">
                <a:moveTo>
                  <a:pt x="0" y="0"/>
                </a:moveTo>
                <a:lnTo>
                  <a:pt x="18288000" y="0"/>
                </a:lnTo>
                <a:lnTo>
                  <a:pt x="18288000" y="6103620"/>
                </a:lnTo>
                <a:lnTo>
                  <a:pt x="0" y="6103620"/>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77328" y="-2750965"/>
            <a:ext cx="19472563" cy="16651586"/>
          </a:xfrm>
          <a:custGeom>
            <a:avLst/>
            <a:gdLst/>
            <a:ahLst/>
            <a:cxnLst/>
            <a:rect l="l" t="t" r="r" b="b"/>
            <a:pathLst>
              <a:path w="19472563" h="16651586">
                <a:moveTo>
                  <a:pt x="0" y="0"/>
                </a:moveTo>
                <a:lnTo>
                  <a:pt x="19472563" y="0"/>
                </a:lnTo>
                <a:lnTo>
                  <a:pt x="19472563" y="16651586"/>
                </a:lnTo>
                <a:lnTo>
                  <a:pt x="0" y="16651586"/>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514350" y="-1315057"/>
            <a:ext cx="3683942" cy="12110665"/>
            <a:chOff x="0" y="0"/>
            <a:chExt cx="970256" cy="3189640"/>
          </a:xfrm>
        </p:grpSpPr>
        <p:sp>
          <p:nvSpPr>
            <p:cNvPr id="4" name="Freeform 4"/>
            <p:cNvSpPr/>
            <p:nvPr/>
          </p:nvSpPr>
          <p:spPr>
            <a:xfrm>
              <a:off x="0" y="0"/>
              <a:ext cx="970256" cy="3189640"/>
            </a:xfrm>
            <a:custGeom>
              <a:avLst/>
              <a:gdLst/>
              <a:ahLst/>
              <a:cxnLst/>
              <a:rect l="l" t="t" r="r" b="b"/>
              <a:pathLst>
                <a:path w="970256" h="3189640">
                  <a:moveTo>
                    <a:pt x="0" y="0"/>
                  </a:moveTo>
                  <a:lnTo>
                    <a:pt x="970256" y="0"/>
                  </a:lnTo>
                  <a:lnTo>
                    <a:pt x="970256" y="3189640"/>
                  </a:lnTo>
                  <a:lnTo>
                    <a:pt x="0" y="3189640"/>
                  </a:lnTo>
                  <a:close/>
                </a:path>
              </a:pathLst>
            </a:custGeom>
            <a:solidFill>
              <a:srgbClr val="FFFFFF"/>
            </a:solidFill>
          </p:spPr>
          <p:txBody>
            <a:bodyPr/>
            <a:lstStyle/>
            <a:p>
              <a:endParaRPr lang="en-US"/>
            </a:p>
          </p:txBody>
        </p:sp>
        <p:sp>
          <p:nvSpPr>
            <p:cNvPr id="5" name="TextBox 5"/>
            <p:cNvSpPr txBox="1"/>
            <p:nvPr/>
          </p:nvSpPr>
          <p:spPr>
            <a:xfrm>
              <a:off x="0" y="-38100"/>
              <a:ext cx="970256" cy="3227740"/>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628</Words>
  <Application>Microsoft Macintosh PowerPoint</Application>
  <PresentationFormat>Custom</PresentationFormat>
  <Paragraphs>116</Paragraphs>
  <Slides>16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Open Sans</vt:lpstr>
      <vt:lpstr>Arial</vt:lpstr>
      <vt:lpstr>Open Sans Bold</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Rally Kid Ailani</dc:title>
  <cp:lastModifiedBy>Emma Strong</cp:lastModifiedBy>
  <cp:revision>2</cp:revision>
  <dcterms:created xsi:type="dcterms:W3CDTF">2006-08-16T00:00:00Z</dcterms:created>
  <dcterms:modified xsi:type="dcterms:W3CDTF">2026-10-06T17:10:12Z</dcterms:modified>
  <dc:identifier>DAHWhbxVF-M</dc:identifier>
</cp:coreProperties>
</file>